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89" r:id="rId3"/>
    <p:sldId id="332" r:id="rId4"/>
    <p:sldId id="333" r:id="rId5"/>
    <p:sldId id="330" r:id="rId6"/>
    <p:sldId id="257" r:id="rId7"/>
    <p:sldId id="341" r:id="rId8"/>
    <p:sldId id="339" r:id="rId9"/>
    <p:sldId id="340" r:id="rId10"/>
    <p:sldId id="258" r:id="rId11"/>
    <p:sldId id="351" r:id="rId12"/>
    <p:sldId id="259" r:id="rId13"/>
    <p:sldId id="260" r:id="rId14"/>
    <p:sldId id="352" r:id="rId15"/>
    <p:sldId id="350" r:id="rId16"/>
    <p:sldId id="353" r:id="rId17"/>
    <p:sldId id="346" r:id="rId18"/>
    <p:sldId id="347" r:id="rId19"/>
    <p:sldId id="348" r:id="rId20"/>
    <p:sldId id="344" r:id="rId21"/>
    <p:sldId id="331" r:id="rId22"/>
    <p:sldId id="343" r:id="rId23"/>
    <p:sldId id="34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50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4324" autoAdjust="0"/>
  </p:normalViewPr>
  <p:slideViewPr>
    <p:cSldViewPr snapToGrid="0">
      <p:cViewPr>
        <p:scale>
          <a:sx n="56" d="100"/>
          <a:sy n="56" d="100"/>
        </p:scale>
        <p:origin x="106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tiff>
</file>

<file path=ppt/media/image10.png>
</file>

<file path=ppt/media/image11.png>
</file>

<file path=ppt/media/image12.gif>
</file>

<file path=ppt/media/image13.png>
</file>

<file path=ppt/media/image14.gif>
</file>

<file path=ppt/media/image15.png>
</file>

<file path=ppt/media/image16.png>
</file>

<file path=ppt/media/image17.svg>
</file>

<file path=ppt/media/image18.jpeg>
</file>

<file path=ppt/media/image19.png>
</file>

<file path=ppt/media/image2.tiff>
</file>

<file path=ppt/media/image20.png>
</file>

<file path=ppt/media/image3.tiff>
</file>

<file path=ppt/media/image4.tiff>
</file>

<file path=ppt/media/image5.tiff>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C5AE44-9369-43FB-9F50-351A2FC58AC2}" type="datetimeFigureOut">
              <a:rPr lang="en-US" smtClean="0"/>
              <a:t>12/11/2019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7E73CE-3AC8-4D98-BD48-4A9960971B39}" type="slidenum">
              <a:rPr lang="en-US" smtClean="0"/>
              <a:t>‹#›</a:t>
            </a:fld>
            <a:endParaRPr lang="en-US"/>
          </a:p>
        </p:txBody>
      </p:sp>
    </p:spTree>
    <p:extLst>
      <p:ext uri="{BB962C8B-B14F-4D97-AF65-F5344CB8AC3E}">
        <p14:creationId xmlns:p14="http://schemas.microsoft.com/office/powerpoint/2010/main" val="20282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broadinstitute.org/" TargetMode="External"/><Relationship Id="rId7" Type="http://schemas.openxmlformats.org/officeDocument/2006/relationships/hyperlink" Target="https://portals.broadinstitute.org/ctrp" TargetMode="External"/><Relationship Id="rId2" Type="http://schemas.openxmlformats.org/officeDocument/2006/relationships/slide" Target="../slides/slide21.xml"/><Relationship Id="rId1" Type="http://schemas.openxmlformats.org/officeDocument/2006/relationships/notesMaster" Target="../notesMasters/notesMaster1.xml"/><Relationship Id="rId6" Type="http://schemas.openxmlformats.org/officeDocument/2006/relationships/hyperlink" Target="https://depmap.org/" TargetMode="External"/><Relationship Id="rId5" Type="http://schemas.openxmlformats.org/officeDocument/2006/relationships/hyperlink" Target="http://www.gnf.org/" TargetMode="External"/><Relationship Id="rId4" Type="http://schemas.openxmlformats.org/officeDocument/2006/relationships/hyperlink" Target="http://www.nibr.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Describe precision medicine </a:t>
            </a:r>
          </a:p>
          <a:p>
            <a:pPr marL="171450" indent="-171450">
              <a:buFontTx/>
              <a:buChar char="-"/>
            </a:pPr>
            <a:r>
              <a:rPr lang="en-US" dirty="0"/>
              <a:t>Describe how we can research precision medicine </a:t>
            </a:r>
          </a:p>
          <a:p>
            <a:pPr marL="171450" indent="-171450">
              <a:buFontTx/>
              <a:buChar char="-"/>
            </a:pPr>
            <a:r>
              <a:rPr lang="en-US" dirty="0"/>
              <a:t>Explain the tools that we use for this.</a:t>
            </a:r>
          </a:p>
          <a:p>
            <a:endParaRPr lang="en-US" dirty="0"/>
          </a:p>
          <a:p>
            <a:r>
              <a:rPr lang="en-US" dirty="0"/>
              <a:t>Goal of precision medicine is to match each patient with the best therapy, which is specific to cancer type, somatic mutations and genome. </a:t>
            </a:r>
          </a:p>
          <a:p>
            <a:r>
              <a:rPr lang="en-US" dirty="0"/>
              <a:t>But to determine gene targets associated with drug sensitivities, or other optimal therapy, -  requires exploring the effects of many drugs on many patients. We can’t test potentially ineffective or detrimental drugs on patients, so the next best way to explore the precision medicine space is by taking malignant samples from each patient, and running them through a drug panel, where the sample response can be characterized.</a:t>
            </a:r>
          </a:p>
        </p:txBody>
      </p:sp>
      <p:sp>
        <p:nvSpPr>
          <p:cNvPr id="4" name="Slide Number Placeholder 3"/>
          <p:cNvSpPr>
            <a:spLocks noGrp="1"/>
          </p:cNvSpPr>
          <p:nvPr>
            <p:ph type="sldNum" sz="quarter" idx="5"/>
          </p:nvPr>
        </p:nvSpPr>
        <p:spPr/>
        <p:txBody>
          <a:bodyPr/>
          <a:lstStyle/>
          <a:p>
            <a:fld id="{E043295F-FF0C-4BD5-BC13-C43EC879DBCC}" type="slidenum">
              <a:rPr lang="en-US" smtClean="0"/>
              <a:t>2</a:t>
            </a:fld>
            <a:endParaRPr lang="en-US"/>
          </a:p>
        </p:txBody>
      </p:sp>
    </p:spTree>
    <p:extLst>
      <p:ext uri="{BB962C8B-B14F-4D97-AF65-F5344CB8AC3E}">
        <p14:creationId xmlns:p14="http://schemas.microsoft.com/office/powerpoint/2010/main" val="7913466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Genomics of Drug Sensitivity in Cancer</a:t>
            </a:r>
            <a:r>
              <a:rPr lang="en-US" sz="1200" b="0" i="0" kern="1200" dirty="0">
                <a:solidFill>
                  <a:schemeClr val="tx1"/>
                </a:solidFill>
                <a:effectLst/>
                <a:latin typeface="+mn-lt"/>
                <a:ea typeface="+mn-ea"/>
                <a:cs typeface="+mn-cs"/>
              </a:rPr>
              <a:t>. (GDSC) We have characterized 1000 human cancer cell lines and screened them with 100s of compounds</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The Cancer Cell Line Encyclopedia (CCLE) </a:t>
            </a:r>
            <a:r>
              <a:rPr lang="en-US" sz="1200" b="0" i="0" kern="1200" dirty="0">
                <a:solidFill>
                  <a:schemeClr val="tx1"/>
                </a:solidFill>
                <a:effectLst/>
                <a:latin typeface="+mn-lt"/>
                <a:ea typeface="+mn-ea"/>
                <a:cs typeface="+mn-cs"/>
              </a:rPr>
              <a:t>project started in 2008 as a collaboration between the </a:t>
            </a:r>
            <a:r>
              <a:rPr lang="en-US" sz="1200" b="0" i="0" u="none" strike="noStrike" kern="1200" dirty="0">
                <a:solidFill>
                  <a:schemeClr val="tx1"/>
                </a:solidFill>
                <a:effectLst/>
                <a:latin typeface="+mn-lt"/>
                <a:ea typeface="+mn-ea"/>
                <a:cs typeface="+mn-cs"/>
                <a:hlinkClick r:id="rId3"/>
              </a:rPr>
              <a:t>Broad Institute</a:t>
            </a:r>
            <a:r>
              <a:rPr lang="en-US" sz="1200" b="0" i="0" kern="1200" dirty="0">
                <a:solidFill>
                  <a:schemeClr val="tx1"/>
                </a:solidFill>
                <a:effectLst/>
                <a:latin typeface="+mn-lt"/>
                <a:ea typeface="+mn-ea"/>
                <a:cs typeface="+mn-cs"/>
              </a:rPr>
              <a:t>, and the </a:t>
            </a:r>
            <a:r>
              <a:rPr lang="en-US" sz="1200" b="0" i="0" u="none" strike="noStrike" kern="1200" dirty="0">
                <a:solidFill>
                  <a:schemeClr val="tx1"/>
                </a:solidFill>
                <a:effectLst/>
                <a:latin typeface="+mn-lt"/>
                <a:ea typeface="+mn-ea"/>
                <a:cs typeface="+mn-cs"/>
                <a:hlinkClick r:id="rId4"/>
              </a:rPr>
              <a:t>Novartis Institutes for Biomedical Research</a:t>
            </a:r>
            <a:r>
              <a:rPr lang="en-US" sz="1200" b="0" i="0" kern="1200" dirty="0">
                <a:solidFill>
                  <a:schemeClr val="tx1"/>
                </a:solidFill>
                <a:effectLst/>
                <a:latin typeface="+mn-lt"/>
                <a:ea typeface="+mn-ea"/>
                <a:cs typeface="+mn-cs"/>
              </a:rPr>
              <a:t> and its </a:t>
            </a:r>
            <a:r>
              <a:rPr lang="en-US" sz="1200" b="0" i="0" u="none" strike="noStrike" kern="1200" dirty="0">
                <a:solidFill>
                  <a:schemeClr val="tx1"/>
                </a:solidFill>
                <a:effectLst/>
                <a:latin typeface="+mn-lt"/>
                <a:ea typeface="+mn-ea"/>
                <a:cs typeface="+mn-cs"/>
                <a:hlinkClick r:id="rId5"/>
              </a:rPr>
              <a:t>Genomics Institute of the Novartis Research Foundation.</a:t>
            </a:r>
            <a:r>
              <a:rPr lang="en-US" sz="1200" b="0" i="0" kern="1200" dirty="0">
                <a:solidFill>
                  <a:schemeClr val="tx1"/>
                </a:solidFill>
                <a:effectLst/>
                <a:latin typeface="+mn-lt"/>
                <a:ea typeface="+mn-ea"/>
                <a:cs typeface="+mn-cs"/>
              </a:rPr>
              <a:t> The goal is to conduct a detailed genetic and pharmacologic characterization of a large panel of human cancer models, to develop integrated computational analyses that link distinct pharmacologic vulnerabilities to genomic patterns and to translate cell line integrative genomics into cancer patient stratification.</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tx1"/>
                </a:solidFill>
                <a:effectLst/>
                <a:latin typeface="+mn-lt"/>
                <a:ea typeface="+mn-ea"/>
                <a:cs typeface="+mn-cs"/>
                <a:hlinkClick r:id="rId6"/>
              </a:rPr>
              <a:t>DepMap</a:t>
            </a:r>
            <a:r>
              <a:rPr lang="en-US" sz="1200" b="0" i="0" u="none" strike="noStrike" kern="1200" dirty="0">
                <a:solidFill>
                  <a:schemeClr val="tx1"/>
                </a:solidFill>
                <a:effectLst/>
                <a:latin typeface="+mn-lt"/>
                <a:ea typeface="+mn-ea"/>
                <a:cs typeface="+mn-cs"/>
                <a:hlinkClick r:id="" action="ppaction://noaction"/>
              </a:rPr>
              <a:t>: The Cancer Dependency Map Project at Broad Institute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hlinkClick r:id="" action="ppaction://noaction"/>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 </a:t>
            </a:r>
            <a:r>
              <a:rPr lang="en-US" sz="1200" b="0" i="0" u="sng" kern="1200" dirty="0">
                <a:solidFill>
                  <a:schemeClr val="tx1"/>
                </a:solidFill>
                <a:effectLst/>
                <a:latin typeface="+mn-lt"/>
                <a:ea typeface="+mn-ea"/>
                <a:cs typeface="+mn-cs"/>
                <a:hlinkClick r:id="rId7"/>
              </a:rPr>
              <a:t>Cancer Therapeutics Response Portal (CTRP)</a:t>
            </a:r>
            <a:endParaRPr lang="en-US" sz="1200" b="0" i="0" u="none" strike="noStrike" kern="1200" dirty="0">
              <a:solidFill>
                <a:schemeClr val="tx1"/>
              </a:solidFill>
              <a:effectLst/>
              <a:latin typeface="+mn-lt"/>
              <a:ea typeface="+mn-ea"/>
              <a:cs typeface="+mn-cs"/>
              <a:hlinkClick r:id="rId6"/>
            </a:endParaRPr>
          </a:p>
          <a:p>
            <a:r>
              <a:rPr lang="en-US" sz="1200" b="0" i="0" kern="1200" dirty="0">
                <a:solidFill>
                  <a:schemeClr val="tx1"/>
                </a:solidFill>
                <a:effectLst/>
                <a:latin typeface="+mn-lt"/>
                <a:ea typeface="+mn-ea"/>
                <a:cs typeface="+mn-cs"/>
              </a:rPr>
              <a:t>CTD²: Cancer Target Discovery And Development</a:t>
            </a:r>
          </a:p>
          <a:p>
            <a:r>
              <a:rPr lang="en-US" sz="1200" b="0" i="0" kern="1200" dirty="0">
                <a:solidFill>
                  <a:schemeClr val="tx1"/>
                </a:solidFill>
                <a:effectLst/>
                <a:latin typeface="+mn-lt"/>
                <a:ea typeface="+mn-ea"/>
                <a:cs typeface="+mn-cs"/>
              </a:rPr>
              <a:t>The Cancer Target Discovery and Development (CTD</a:t>
            </a:r>
            <a:r>
              <a:rPr lang="en-US" sz="1200" b="0" i="0" kern="1200" baseline="30000" dirty="0">
                <a:solidFill>
                  <a:schemeClr val="tx1"/>
                </a:solidFill>
                <a:effectLst/>
                <a:latin typeface="+mn-lt"/>
                <a:ea typeface="+mn-ea"/>
                <a:cs typeface="+mn-cs"/>
              </a:rPr>
              <a:t>2</a:t>
            </a:r>
            <a:r>
              <a:rPr lang="en-US" sz="1200" b="0" i="0" kern="1200" dirty="0">
                <a:solidFill>
                  <a:schemeClr val="tx1"/>
                </a:solidFill>
                <a:effectLst/>
                <a:latin typeface="+mn-lt"/>
                <a:ea typeface="+mn-ea"/>
                <a:cs typeface="+mn-cs"/>
              </a:rPr>
              <a:t>) Network, a functional genomics initiative, bridges the gap between cancer genomics and biology. The Network aims to understand how tumor heterogeneity leads to drug resistance in order to develop optimal combinations of chemotherapy or small molecules in combination with immunotherapy.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hlinkClick r:id="rId6"/>
            </a:endParaRPr>
          </a:p>
          <a:p>
            <a:endParaRPr lang="en-US" dirty="0"/>
          </a:p>
        </p:txBody>
      </p:sp>
      <p:sp>
        <p:nvSpPr>
          <p:cNvPr id="4" name="Slide Number Placeholder 3"/>
          <p:cNvSpPr>
            <a:spLocks noGrp="1"/>
          </p:cNvSpPr>
          <p:nvPr>
            <p:ph type="sldNum" sz="quarter" idx="5"/>
          </p:nvPr>
        </p:nvSpPr>
        <p:spPr/>
        <p:txBody>
          <a:bodyPr/>
          <a:lstStyle/>
          <a:p>
            <a:fld id="{247A48C2-11B5-4DAD-BB56-1384709B8A91}" type="slidenum">
              <a:rPr lang="en-US" smtClean="0"/>
              <a:t>21</a:t>
            </a:fld>
            <a:endParaRPr lang="en-US"/>
          </a:p>
        </p:txBody>
      </p:sp>
    </p:spTree>
    <p:extLst>
      <p:ext uri="{BB962C8B-B14F-4D97-AF65-F5344CB8AC3E}">
        <p14:creationId xmlns:p14="http://schemas.microsoft.com/office/powerpoint/2010/main" val="1248581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2000" dirty="0"/>
              <a:t>Produce ~5 shRNA per protein coding gene</a:t>
            </a:r>
          </a:p>
          <a:p>
            <a:pPr marL="285750" indent="-285750">
              <a:buFont typeface="Arial" panose="020B0604020202020204" pitchFamily="34" charset="0"/>
              <a:buChar char="•"/>
            </a:pPr>
            <a:r>
              <a:rPr lang="en-US" sz="2000" dirty="0"/>
              <a:t>In a given cell-line in-vitro: </a:t>
            </a:r>
          </a:p>
          <a:p>
            <a:pPr marL="742950" lvl="1" indent="-285750">
              <a:buFont typeface="Arial" panose="020B0604020202020204" pitchFamily="34" charset="0"/>
              <a:buChar char="•"/>
            </a:pPr>
            <a:r>
              <a:rPr lang="en-US" sz="2000" dirty="0"/>
              <a:t>Transfect shRNA(s) with multiplicity of ~0.3 </a:t>
            </a:r>
          </a:p>
          <a:p>
            <a:pPr marL="742950" lvl="1" indent="-285750">
              <a:buFont typeface="Arial" panose="020B0604020202020204" pitchFamily="34" charset="0"/>
              <a:buChar char="•"/>
            </a:pPr>
            <a:r>
              <a:rPr lang="en-US" sz="2000" dirty="0"/>
              <a:t>Culture cells for period of time (~16 doublings) </a:t>
            </a:r>
          </a:p>
          <a:p>
            <a:pPr marL="742950" lvl="1" indent="-285750">
              <a:buFont typeface="Arial" panose="020B0604020202020204" pitchFamily="34" charset="0"/>
              <a:buChar char="•"/>
            </a:pPr>
            <a:r>
              <a:rPr lang="en-US" sz="2000" dirty="0"/>
              <a:t>Isolate the shRNA sequences by PCR amplification </a:t>
            </a:r>
          </a:p>
          <a:p>
            <a:pPr marL="742950" lvl="1" indent="-285750">
              <a:buFont typeface="Arial" panose="020B0604020202020204" pitchFamily="34" charset="0"/>
              <a:buChar char="•"/>
            </a:pPr>
            <a:r>
              <a:rPr lang="en-US" sz="2000" dirty="0"/>
              <a:t>Measure relative abundance of each shRNA </a:t>
            </a:r>
          </a:p>
          <a:p>
            <a:pPr marL="742950" lvl="1" indent="-285750">
              <a:buFont typeface="Arial" panose="020B0604020202020204" pitchFamily="34" charset="0"/>
              <a:buChar char="•"/>
            </a:pPr>
            <a:r>
              <a:rPr lang="en-US" sz="2000" dirty="0"/>
              <a:t>Output variable is log transformed relative abundance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If knocking out a gene is </a:t>
            </a:r>
            <a:r>
              <a:rPr lang="en-US" sz="2000" b="1" dirty="0"/>
              <a:t>stimulatory to cell proliferation</a:t>
            </a:r>
            <a:r>
              <a:rPr lang="en-US" sz="2000" dirty="0"/>
              <a:t> the relative abundance will increase and our output variable will be positive</a:t>
            </a:r>
          </a:p>
          <a:p>
            <a:pPr marL="285750" indent="-285750">
              <a:buFont typeface="Arial" panose="020B0604020202020204" pitchFamily="34" charset="0"/>
              <a:buChar char="•"/>
            </a:pPr>
            <a:r>
              <a:rPr lang="en-US" sz="2000" dirty="0"/>
              <a:t>If knocking out a gene is </a:t>
            </a:r>
            <a:r>
              <a:rPr lang="en-US" sz="2000" b="1" dirty="0"/>
              <a:t>inhibitory to cell proliferation</a:t>
            </a:r>
            <a:r>
              <a:rPr lang="en-US" sz="2000" dirty="0"/>
              <a:t> the relative abundance will decrease and our output variable will be negative </a:t>
            </a:r>
          </a:p>
          <a:p>
            <a:endParaRPr lang="en-US" dirty="0"/>
          </a:p>
        </p:txBody>
      </p:sp>
      <p:sp>
        <p:nvSpPr>
          <p:cNvPr id="4" name="Slide Number Placeholder 3"/>
          <p:cNvSpPr>
            <a:spLocks noGrp="1"/>
          </p:cNvSpPr>
          <p:nvPr>
            <p:ph type="sldNum" sz="quarter" idx="5"/>
          </p:nvPr>
        </p:nvSpPr>
        <p:spPr/>
        <p:txBody>
          <a:bodyPr/>
          <a:lstStyle/>
          <a:p>
            <a:fld id="{247A48C2-11B5-4DAD-BB56-1384709B8A91}" type="slidenum">
              <a:rPr lang="en-US" smtClean="0"/>
              <a:t>3</a:t>
            </a:fld>
            <a:endParaRPr lang="en-US"/>
          </a:p>
        </p:txBody>
      </p:sp>
    </p:spTree>
    <p:extLst>
      <p:ext uri="{BB962C8B-B14F-4D97-AF65-F5344CB8AC3E}">
        <p14:creationId xmlns:p14="http://schemas.microsoft.com/office/powerpoint/2010/main" val="2815938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4</a:t>
            </a:fld>
            <a:endParaRPr lang="en-US"/>
          </a:p>
        </p:txBody>
      </p:sp>
    </p:spTree>
    <p:extLst>
      <p:ext uri="{BB962C8B-B14F-4D97-AF65-F5344CB8AC3E}">
        <p14:creationId xmlns:p14="http://schemas.microsoft.com/office/powerpoint/2010/main" val="2174274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47A48C2-11B5-4DAD-BB56-1384709B8A91}" type="slidenum">
              <a:rPr lang="en-US" smtClean="0"/>
              <a:t>5</a:t>
            </a:fld>
            <a:endParaRPr lang="en-US"/>
          </a:p>
        </p:txBody>
      </p:sp>
    </p:spTree>
    <p:extLst>
      <p:ext uri="{BB962C8B-B14F-4D97-AF65-F5344CB8AC3E}">
        <p14:creationId xmlns:p14="http://schemas.microsoft.com/office/powerpoint/2010/main" val="33605099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6</a:t>
            </a:fld>
            <a:endParaRPr lang="en-US"/>
          </a:p>
        </p:txBody>
      </p:sp>
    </p:spTree>
    <p:extLst>
      <p:ext uri="{BB962C8B-B14F-4D97-AF65-F5344CB8AC3E}">
        <p14:creationId xmlns:p14="http://schemas.microsoft.com/office/powerpoint/2010/main" val="26809793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9</a:t>
            </a:fld>
            <a:endParaRPr lang="en-US"/>
          </a:p>
        </p:txBody>
      </p:sp>
    </p:spTree>
    <p:extLst>
      <p:ext uri="{BB962C8B-B14F-4D97-AF65-F5344CB8AC3E}">
        <p14:creationId xmlns:p14="http://schemas.microsoft.com/office/powerpoint/2010/main" val="40492263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12</a:t>
            </a:fld>
            <a:endParaRPr lang="en-US"/>
          </a:p>
        </p:txBody>
      </p:sp>
    </p:spTree>
    <p:extLst>
      <p:ext uri="{BB962C8B-B14F-4D97-AF65-F5344CB8AC3E}">
        <p14:creationId xmlns:p14="http://schemas.microsoft.com/office/powerpoint/2010/main" val="4266945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13</a:t>
            </a:fld>
            <a:endParaRPr lang="en-US"/>
          </a:p>
        </p:txBody>
      </p:sp>
    </p:spTree>
    <p:extLst>
      <p:ext uri="{BB962C8B-B14F-4D97-AF65-F5344CB8AC3E}">
        <p14:creationId xmlns:p14="http://schemas.microsoft.com/office/powerpoint/2010/main" val="5236749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7E73CE-3AC8-4D98-BD48-4A9960971B39}" type="slidenum">
              <a:rPr lang="en-US" smtClean="0"/>
              <a:t>14</a:t>
            </a:fld>
            <a:endParaRPr lang="en-US"/>
          </a:p>
        </p:txBody>
      </p:sp>
    </p:spTree>
    <p:extLst>
      <p:ext uri="{BB962C8B-B14F-4D97-AF65-F5344CB8AC3E}">
        <p14:creationId xmlns:p14="http://schemas.microsoft.com/office/powerpoint/2010/main" val="1624663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AE251-BBFA-4963-A008-718053BC067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988543-0F5E-4FB4-A8E1-D672AD8807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C92B78-B517-4622-A094-13C4F480227D}"/>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E35BA1F9-3CC3-435E-8BDF-97A4E5C3A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532484-FC53-4AE4-A0CC-80DFF3BD12AE}"/>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2239123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87245-6436-48F4-A8B5-9C944F418A7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1BA8BB-2FE5-460D-AA9C-C1013BF726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A302A-4A3F-4E67-B101-8D743DC0014C}"/>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789D472D-D581-40A5-9DB7-B144598E40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BFB1BE-CF9E-44BA-8C2F-1F8CC1F1D9C4}"/>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42650085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7FD72-4344-4C46-B6F1-59541DF8C2D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E18669-8723-4616-B134-BC34BD5F25B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F8EB3E-6507-4AA9-9A99-8A48A50D9D74}"/>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971E1E00-1DA9-4486-9199-BBF70850B3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241610-5061-4A38-B86B-A9E9D0E7C05B}"/>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309069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95500-37C5-4D78-8468-831B5F0197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D17900-290F-449B-B3F0-8CEEED5EE3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2280E1-269C-4817-94B3-EABF4EE78F73}"/>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78E6B5F4-F895-47D2-A2EB-CF5BFFBF0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512E47-5F34-4CCD-87EA-C3996126E371}"/>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3523498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610F76-5BB0-432C-BE86-936ADB2C92E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39D2CA-09D2-4A44-A95D-143DCDF28B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2AD5403-86F5-4E8D-84A6-3B69207F1AD1}"/>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0699422C-DA80-43A5-BA28-61286B226E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760117-B4F9-4A99-BA82-63C404B57843}"/>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3376789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9DF6D-1CC4-4F9D-9407-65C67FC58E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E8F779-1942-42F9-BCCA-0CCD3F1FD0A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D1A071-D8CD-4047-90B1-A35CF2A696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6A656DF-A000-4CED-925B-6DA4D821C279}"/>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6" name="Footer Placeholder 5">
            <a:extLst>
              <a:ext uri="{FF2B5EF4-FFF2-40B4-BE49-F238E27FC236}">
                <a16:creationId xmlns:a16="http://schemas.microsoft.com/office/drawing/2014/main" id="{4EE4EB07-60E1-4F19-8A92-EEB232A26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311A4E-C3DC-40A5-B1CA-EB08F15B263D}"/>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14462168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4C961-0C26-49AF-9051-96DAA0E84EF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E9BB27E-29C7-4DBC-82AD-412EAD6DC1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7A8245-2D85-4CE3-A7BD-4BA72AA0348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043C554-2B76-4CA5-A6A4-8EABACC041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48A8AD-9200-4C65-8835-3B418B5DB45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061911F-FC9D-4252-9547-C1BFF33534C6}"/>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8" name="Footer Placeholder 7">
            <a:extLst>
              <a:ext uri="{FF2B5EF4-FFF2-40B4-BE49-F238E27FC236}">
                <a16:creationId xmlns:a16="http://schemas.microsoft.com/office/drawing/2014/main" id="{202397CC-BB03-4E04-9B06-F1ED29E76C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C4AA31B-362F-46E7-B4D6-246EAD3D8893}"/>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22666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5682E-7009-4FD5-9F06-01313B4A1B0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0F714DB-708B-472C-95D9-B474C8577079}"/>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4" name="Footer Placeholder 3">
            <a:extLst>
              <a:ext uri="{FF2B5EF4-FFF2-40B4-BE49-F238E27FC236}">
                <a16:creationId xmlns:a16="http://schemas.microsoft.com/office/drawing/2014/main" id="{2330FBE6-A63B-4B0B-8CD4-E2C834B826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682CF17-D087-4CDF-8D59-90368BA07653}"/>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33090372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A1A98F-5530-4124-8B78-75DB2EBE6455}"/>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3" name="Footer Placeholder 2">
            <a:extLst>
              <a:ext uri="{FF2B5EF4-FFF2-40B4-BE49-F238E27FC236}">
                <a16:creationId xmlns:a16="http://schemas.microsoft.com/office/drawing/2014/main" id="{10175FCE-8E59-4E29-A534-994F4791990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53F03C-6A09-4322-B345-8E0B83B2A68B}"/>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35703195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BFF65-47F8-4F3D-A810-A2E7CE7890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1848C4-D461-41EE-8C35-4B141BE955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51D5AF-D6D3-4997-96C5-722251E3E7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0B2158-8727-47D9-AD40-9E80000C0F65}"/>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6" name="Footer Placeholder 5">
            <a:extLst>
              <a:ext uri="{FF2B5EF4-FFF2-40B4-BE49-F238E27FC236}">
                <a16:creationId xmlns:a16="http://schemas.microsoft.com/office/drawing/2014/main" id="{C10534C6-0CE5-4B19-93E0-FCBCC97710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D4A793-8762-4D2C-9A34-30AE0ECF6046}"/>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672093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1F8FD-9AF1-414E-A468-745E5F636C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F42D41-4869-442F-BEC5-6836BF2BFC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BFFC237-3C1F-4535-967A-53B7A56437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03B919-B768-4400-BA61-4FF6276A5BB9}"/>
              </a:ext>
            </a:extLst>
          </p:cNvPr>
          <p:cNvSpPr>
            <a:spLocks noGrp="1"/>
          </p:cNvSpPr>
          <p:nvPr>
            <p:ph type="dt" sz="half" idx="10"/>
          </p:nvPr>
        </p:nvSpPr>
        <p:spPr/>
        <p:txBody>
          <a:bodyPr/>
          <a:lstStyle/>
          <a:p>
            <a:fld id="{EAC5734F-4813-4D29-9A2A-DB3D98BB6A41}" type="datetimeFigureOut">
              <a:rPr lang="en-US" smtClean="0"/>
              <a:t>12/11/2019</a:t>
            </a:fld>
            <a:endParaRPr lang="en-US"/>
          </a:p>
        </p:txBody>
      </p:sp>
      <p:sp>
        <p:nvSpPr>
          <p:cNvPr id="6" name="Footer Placeholder 5">
            <a:extLst>
              <a:ext uri="{FF2B5EF4-FFF2-40B4-BE49-F238E27FC236}">
                <a16:creationId xmlns:a16="http://schemas.microsoft.com/office/drawing/2014/main" id="{A8747CC0-BD13-46D0-B68C-BC7F977B6B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3A019D-5251-4749-BD55-0BEE368F3D02}"/>
              </a:ext>
            </a:extLst>
          </p:cNvPr>
          <p:cNvSpPr>
            <a:spLocks noGrp="1"/>
          </p:cNvSpPr>
          <p:nvPr>
            <p:ph type="sldNum" sz="quarter" idx="12"/>
          </p:nvPr>
        </p:nvSpPr>
        <p:spPr/>
        <p:txBody>
          <a:bodyPr/>
          <a:lstStyle/>
          <a:p>
            <a:fld id="{C8C04768-35AF-48E7-90D4-E354F46EBB8A}" type="slidenum">
              <a:rPr lang="en-US" smtClean="0"/>
              <a:t>‹#›</a:t>
            </a:fld>
            <a:endParaRPr lang="en-US"/>
          </a:p>
        </p:txBody>
      </p:sp>
    </p:spTree>
    <p:extLst>
      <p:ext uri="{BB962C8B-B14F-4D97-AF65-F5344CB8AC3E}">
        <p14:creationId xmlns:p14="http://schemas.microsoft.com/office/powerpoint/2010/main" val="23298118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53D9BC-6A4A-4E23-AA97-7C0F968EA5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87315BA-97B3-4B8C-9B26-EF9301B137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C9ADC2-8D7E-40ED-A746-04AC8C2339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C5734F-4813-4D29-9A2A-DB3D98BB6A41}" type="datetimeFigureOut">
              <a:rPr lang="en-US" smtClean="0"/>
              <a:t>12/11/2019</a:t>
            </a:fld>
            <a:endParaRPr lang="en-US"/>
          </a:p>
        </p:txBody>
      </p:sp>
      <p:sp>
        <p:nvSpPr>
          <p:cNvPr id="5" name="Footer Placeholder 4">
            <a:extLst>
              <a:ext uri="{FF2B5EF4-FFF2-40B4-BE49-F238E27FC236}">
                <a16:creationId xmlns:a16="http://schemas.microsoft.com/office/drawing/2014/main" id="{0B095D9F-BECE-487C-9796-DBD0659EC0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942038-5AA8-4999-BF26-56D81A28C5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C04768-35AF-48E7-90D4-E354F46EBB8A}" type="slidenum">
              <a:rPr lang="en-US" smtClean="0"/>
              <a:t>‹#›</a:t>
            </a:fld>
            <a:endParaRPr lang="en-US"/>
          </a:p>
        </p:txBody>
      </p:sp>
    </p:spTree>
    <p:extLst>
      <p:ext uri="{BB962C8B-B14F-4D97-AF65-F5344CB8AC3E}">
        <p14:creationId xmlns:p14="http://schemas.microsoft.com/office/powerpoint/2010/main" val="5454642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benedekrozemberczki/AttentionWalk" TargetMode="External"/><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youtube.com/watch?v=cWIeTMklzNg&amp;list=PLJHJC-Uj4rd8B0CCAAe63g5d_oZBdLWj6&amp;index=3&amp;t=0s" TargetMode="External"/><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f"/><Relationship Id="rId7"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tiff"/><Relationship Id="rId5" Type="http://schemas.openxmlformats.org/officeDocument/2006/relationships/image" Target="../media/image3.tiff"/><Relationship Id="rId10" Type="http://schemas.openxmlformats.org/officeDocument/2006/relationships/image" Target="../media/image8.tiff"/><Relationship Id="rId4" Type="http://schemas.openxmlformats.org/officeDocument/2006/relationships/image" Target="../media/image2.tiff"/><Relationship Id="rId9" Type="http://schemas.openxmlformats.org/officeDocument/2006/relationships/image" Target="../media/image7.png"/></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luminexcorp.com/blog/prism-a-novel-bead-based-biological-barcode-assay/"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12209-C675-4E01-8FA3-77590AE1037B}"/>
              </a:ext>
            </a:extLst>
          </p:cNvPr>
          <p:cNvSpPr>
            <a:spLocks noGrp="1"/>
          </p:cNvSpPr>
          <p:nvPr>
            <p:ph type="ctrTitle"/>
          </p:nvPr>
        </p:nvSpPr>
        <p:spPr>
          <a:xfrm>
            <a:off x="589280" y="1122363"/>
            <a:ext cx="11054080" cy="2387600"/>
          </a:xfrm>
        </p:spPr>
        <p:txBody>
          <a:bodyPr>
            <a:normAutofit/>
          </a:bodyPr>
          <a:lstStyle/>
          <a:p>
            <a:r>
              <a:rPr lang="en-US" sz="4400" dirty="0"/>
              <a:t>Predicting Drug Response in Cancer Patients by Integrating Heterogenous Datatypes in a DNN</a:t>
            </a:r>
            <a:br>
              <a:rPr lang="en-US" sz="4400" dirty="0"/>
            </a:br>
            <a:endParaRPr lang="en-US" sz="4400" dirty="0"/>
          </a:p>
        </p:txBody>
      </p:sp>
      <p:sp>
        <p:nvSpPr>
          <p:cNvPr id="3" name="Subtitle 2">
            <a:extLst>
              <a:ext uri="{FF2B5EF4-FFF2-40B4-BE49-F238E27FC236}">
                <a16:creationId xmlns:a16="http://schemas.microsoft.com/office/drawing/2014/main" id="{90F62A1A-39E0-4112-8818-29A2B47C6E97}"/>
              </a:ext>
            </a:extLst>
          </p:cNvPr>
          <p:cNvSpPr>
            <a:spLocks noGrp="1"/>
          </p:cNvSpPr>
          <p:nvPr>
            <p:ph type="subTitle" idx="1"/>
          </p:nvPr>
        </p:nvSpPr>
        <p:spPr/>
        <p:txBody>
          <a:bodyPr>
            <a:normAutofit lnSpcReduction="10000"/>
          </a:bodyPr>
          <a:lstStyle/>
          <a:p>
            <a:r>
              <a:rPr lang="en-US" dirty="0"/>
              <a:t>Nate Evans</a:t>
            </a:r>
          </a:p>
          <a:p>
            <a:endParaRPr lang="en-US" dirty="0"/>
          </a:p>
          <a:p>
            <a:r>
              <a:rPr lang="en-US" dirty="0"/>
              <a:t>CS623: Deep Learning </a:t>
            </a:r>
          </a:p>
          <a:p>
            <a:r>
              <a:rPr lang="en-US" dirty="0"/>
              <a:t>Professor Meysam Asgari </a:t>
            </a:r>
          </a:p>
        </p:txBody>
      </p:sp>
    </p:spTree>
    <p:extLst>
      <p:ext uri="{BB962C8B-B14F-4D97-AF65-F5344CB8AC3E}">
        <p14:creationId xmlns:p14="http://schemas.microsoft.com/office/powerpoint/2010/main" val="3128740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D4AF7-6E73-4439-BC91-A08120DA6EAE}"/>
              </a:ext>
            </a:extLst>
          </p:cNvPr>
          <p:cNvSpPr>
            <a:spLocks noGrp="1"/>
          </p:cNvSpPr>
          <p:nvPr>
            <p:ph type="title"/>
          </p:nvPr>
        </p:nvSpPr>
        <p:spPr/>
        <p:txBody>
          <a:bodyPr/>
          <a:lstStyle/>
          <a:p>
            <a:r>
              <a:rPr lang="en-US" dirty="0"/>
              <a:t>Baseline: </a:t>
            </a:r>
            <a:r>
              <a:rPr lang="en-US" dirty="0" err="1"/>
              <a:t>BeatAML</a:t>
            </a:r>
            <a:r>
              <a:rPr lang="en-US" dirty="0"/>
              <a:t> data only [532 genes] </a:t>
            </a:r>
          </a:p>
        </p:txBody>
      </p:sp>
      <p:pic>
        <p:nvPicPr>
          <p:cNvPr id="8" name="Picture 7">
            <a:extLst>
              <a:ext uri="{FF2B5EF4-FFF2-40B4-BE49-F238E27FC236}">
                <a16:creationId xmlns:a16="http://schemas.microsoft.com/office/drawing/2014/main" id="{7E2D9ABC-4080-442F-8E99-B6FDF084D5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0136" y="1507808"/>
            <a:ext cx="6200774" cy="5167312"/>
          </a:xfrm>
          <a:prstGeom prst="rect">
            <a:avLst/>
          </a:prstGeom>
        </p:spPr>
      </p:pic>
      <p:sp>
        <p:nvSpPr>
          <p:cNvPr id="3" name="TextBox 2">
            <a:extLst>
              <a:ext uri="{FF2B5EF4-FFF2-40B4-BE49-F238E27FC236}">
                <a16:creationId xmlns:a16="http://schemas.microsoft.com/office/drawing/2014/main" id="{AE7B321C-D667-479C-9B6C-41B8C78E1EFA}"/>
              </a:ext>
            </a:extLst>
          </p:cNvPr>
          <p:cNvSpPr txBox="1"/>
          <p:nvPr/>
        </p:nvSpPr>
        <p:spPr>
          <a:xfrm>
            <a:off x="6096000" y="5520690"/>
            <a:ext cx="1707519" cy="523220"/>
          </a:xfrm>
          <a:prstGeom prst="rect">
            <a:avLst/>
          </a:prstGeom>
          <a:noFill/>
        </p:spPr>
        <p:txBody>
          <a:bodyPr wrap="none" rtlCol="0">
            <a:spAutoFit/>
          </a:bodyPr>
          <a:lstStyle/>
          <a:p>
            <a:r>
              <a:rPr lang="en-US" sz="2800" b="1" dirty="0"/>
              <a:t>1122 OBS.</a:t>
            </a:r>
            <a:endParaRPr lang="en-US" b="1" dirty="0"/>
          </a:p>
        </p:txBody>
      </p:sp>
      <p:sp>
        <p:nvSpPr>
          <p:cNvPr id="7" name="TextBox 6">
            <a:extLst>
              <a:ext uri="{FF2B5EF4-FFF2-40B4-BE49-F238E27FC236}">
                <a16:creationId xmlns:a16="http://schemas.microsoft.com/office/drawing/2014/main" id="{261AD773-7535-475E-AD8C-B6B138EF6F92}"/>
              </a:ext>
            </a:extLst>
          </p:cNvPr>
          <p:cNvSpPr txBox="1"/>
          <p:nvPr/>
        </p:nvSpPr>
        <p:spPr>
          <a:xfrm>
            <a:off x="8797290" y="5520690"/>
            <a:ext cx="1524776" cy="523220"/>
          </a:xfrm>
          <a:prstGeom prst="rect">
            <a:avLst/>
          </a:prstGeom>
          <a:noFill/>
        </p:spPr>
        <p:txBody>
          <a:bodyPr wrap="none" rtlCol="0">
            <a:spAutoFit/>
          </a:bodyPr>
          <a:lstStyle/>
          <a:p>
            <a:r>
              <a:rPr lang="en-US" sz="2800" b="1" dirty="0"/>
              <a:t>355 OBS.</a:t>
            </a:r>
            <a:endParaRPr lang="en-US" b="1" dirty="0"/>
          </a:p>
        </p:txBody>
      </p:sp>
      <p:sp>
        <p:nvSpPr>
          <p:cNvPr id="4" name="TextBox 3">
            <a:extLst>
              <a:ext uri="{FF2B5EF4-FFF2-40B4-BE49-F238E27FC236}">
                <a16:creationId xmlns:a16="http://schemas.microsoft.com/office/drawing/2014/main" id="{00890D53-956C-4BF7-9ADB-CBD24F920E30}"/>
              </a:ext>
            </a:extLst>
          </p:cNvPr>
          <p:cNvSpPr txBox="1"/>
          <p:nvPr/>
        </p:nvSpPr>
        <p:spPr>
          <a:xfrm>
            <a:off x="838200" y="1920240"/>
            <a:ext cx="4051936" cy="1477328"/>
          </a:xfrm>
          <a:prstGeom prst="rect">
            <a:avLst/>
          </a:prstGeom>
          <a:noFill/>
        </p:spPr>
        <p:txBody>
          <a:bodyPr wrap="square" rtlCol="0">
            <a:spAutoFit/>
          </a:bodyPr>
          <a:lstStyle/>
          <a:p>
            <a:pPr marL="285750" indent="-285750">
              <a:buFont typeface="Arial" panose="020B0604020202020204" pitchFamily="34" charset="0"/>
              <a:buChar char="•"/>
            </a:pPr>
            <a:r>
              <a:rPr lang="en-US" dirty="0"/>
              <a:t>Loss diverges at high EPOCHs due to a few points at great distance from</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Minimum loss (across all configs) ~ 0.4 SSE </a:t>
            </a:r>
          </a:p>
        </p:txBody>
      </p:sp>
    </p:spTree>
    <p:extLst>
      <p:ext uri="{BB962C8B-B14F-4D97-AF65-F5344CB8AC3E}">
        <p14:creationId xmlns:p14="http://schemas.microsoft.com/office/powerpoint/2010/main" val="4815093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53569-CCAD-40F2-860A-42319DC200C2}"/>
              </a:ext>
            </a:extLst>
          </p:cNvPr>
          <p:cNvSpPr>
            <a:spLocks noGrp="1"/>
          </p:cNvSpPr>
          <p:nvPr>
            <p:ph type="title"/>
          </p:nvPr>
        </p:nvSpPr>
        <p:spPr/>
        <p:txBody>
          <a:bodyPr/>
          <a:lstStyle/>
          <a:p>
            <a:r>
              <a:rPr lang="en-US" dirty="0"/>
              <a:t>Pretraining Loss; Autoencoder performance </a:t>
            </a:r>
          </a:p>
        </p:txBody>
      </p:sp>
      <p:sp>
        <p:nvSpPr>
          <p:cNvPr id="8" name="TextBox 7">
            <a:extLst>
              <a:ext uri="{FF2B5EF4-FFF2-40B4-BE49-F238E27FC236}">
                <a16:creationId xmlns:a16="http://schemas.microsoft.com/office/drawing/2014/main" id="{72C0FDA1-C1B3-4003-8B1C-ABDD630A8974}"/>
              </a:ext>
            </a:extLst>
          </p:cNvPr>
          <p:cNvSpPr txBox="1"/>
          <p:nvPr/>
        </p:nvSpPr>
        <p:spPr>
          <a:xfrm>
            <a:off x="6770370" y="2082860"/>
            <a:ext cx="4457700" cy="3785652"/>
          </a:xfrm>
          <a:prstGeom prst="rect">
            <a:avLst/>
          </a:prstGeom>
          <a:noFill/>
        </p:spPr>
        <p:txBody>
          <a:bodyPr wrap="square" rtlCol="0">
            <a:spAutoFit/>
          </a:bodyPr>
          <a:lstStyle/>
          <a:p>
            <a:pPr marL="285750" indent="-285750">
              <a:buFont typeface="Arial" panose="020B0604020202020204" pitchFamily="34" charset="0"/>
              <a:buChar char="•"/>
            </a:pPr>
            <a:r>
              <a:rPr lang="en-US" sz="2000" dirty="0"/>
              <a:t>Hyperparameter tuning </a:t>
            </a:r>
            <a:r>
              <a:rPr lang="en-US" sz="2000" b="1" dirty="0"/>
              <a:t>matters</a:t>
            </a:r>
          </a:p>
          <a:p>
            <a:pPr marL="742950" lvl="1" indent="-285750">
              <a:buFont typeface="Arial" panose="020B0604020202020204" pitchFamily="34" charset="0"/>
              <a:buChar char="•"/>
            </a:pPr>
            <a:r>
              <a:rPr lang="en-US" sz="2000" dirty="0"/>
              <a:t>Bottleneck size</a:t>
            </a:r>
          </a:p>
          <a:p>
            <a:pPr marL="742950" lvl="1" indent="-285750">
              <a:buFont typeface="Arial" panose="020B0604020202020204" pitchFamily="34" charset="0"/>
              <a:buChar char="•"/>
            </a:pPr>
            <a:r>
              <a:rPr lang="en-US" sz="2000" dirty="0"/>
              <a:t>Gamma weight (target weighted loss) </a:t>
            </a:r>
          </a:p>
          <a:p>
            <a:pPr marL="742950" lvl="1" indent="-285750">
              <a:buFont typeface="Arial" panose="020B0604020202020204" pitchFamily="34" charset="0"/>
              <a:buChar char="•"/>
            </a:pPr>
            <a:r>
              <a:rPr lang="en-US" sz="2000" dirty="0"/>
              <a:t>Model complexity</a:t>
            </a:r>
          </a:p>
          <a:p>
            <a:endParaRPr lang="en-US" sz="2000" dirty="0"/>
          </a:p>
          <a:p>
            <a:pPr marL="285750" indent="-285750">
              <a:buFont typeface="Arial" panose="020B0604020202020204" pitchFamily="34" charset="0"/>
              <a:buChar char="•"/>
            </a:pPr>
            <a:r>
              <a:rPr lang="en-US" sz="2000" dirty="0"/>
              <a:t>Using the autoencoder seems to help the model converge to a good minima but there is still variability. </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Over-pre-training seems to reduce model performance. </a:t>
            </a:r>
          </a:p>
        </p:txBody>
      </p:sp>
      <p:pic>
        <p:nvPicPr>
          <p:cNvPr id="12" name="Content Placeholder 11">
            <a:extLst>
              <a:ext uri="{FF2B5EF4-FFF2-40B4-BE49-F238E27FC236}">
                <a16:creationId xmlns:a16="http://schemas.microsoft.com/office/drawing/2014/main" id="{A68AE634-8633-41E6-973F-52E987F292C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82775"/>
            <a:ext cx="5801784" cy="4351338"/>
          </a:xfrm>
        </p:spPr>
      </p:pic>
    </p:spTree>
    <p:extLst>
      <p:ext uri="{BB962C8B-B14F-4D97-AF65-F5344CB8AC3E}">
        <p14:creationId xmlns:p14="http://schemas.microsoft.com/office/powerpoint/2010/main" val="3385694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BA0BF-D280-4980-BA64-CBBADDBFDE7C}"/>
              </a:ext>
            </a:extLst>
          </p:cNvPr>
          <p:cNvSpPr>
            <a:spLocks noGrp="1"/>
          </p:cNvSpPr>
          <p:nvPr>
            <p:ph type="title"/>
          </p:nvPr>
        </p:nvSpPr>
        <p:spPr>
          <a:xfrm>
            <a:off x="502920" y="365125"/>
            <a:ext cx="4194810" cy="1325563"/>
          </a:xfrm>
        </p:spPr>
        <p:txBody>
          <a:bodyPr>
            <a:normAutofit/>
          </a:bodyPr>
          <a:lstStyle/>
          <a:p>
            <a:r>
              <a:rPr lang="en-US" dirty="0"/>
              <a:t>Performance</a:t>
            </a:r>
            <a:br>
              <a:rPr lang="en-US" dirty="0"/>
            </a:br>
            <a:r>
              <a:rPr lang="en-US" b="1" dirty="0"/>
              <a:t>All Data</a:t>
            </a:r>
          </a:p>
        </p:txBody>
      </p:sp>
      <p:pic>
        <p:nvPicPr>
          <p:cNvPr id="5" name="Picture 4">
            <a:extLst>
              <a:ext uri="{FF2B5EF4-FFF2-40B4-BE49-F238E27FC236}">
                <a16:creationId xmlns:a16="http://schemas.microsoft.com/office/drawing/2014/main" id="{1A6FF315-1E1F-4A65-8F57-9295FB4A24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0"/>
            <a:ext cx="8229600" cy="6858000"/>
          </a:xfrm>
          <a:prstGeom prst="rect">
            <a:avLst/>
          </a:prstGeom>
        </p:spPr>
      </p:pic>
      <p:sp>
        <p:nvSpPr>
          <p:cNvPr id="4" name="TextBox 3">
            <a:extLst>
              <a:ext uri="{FF2B5EF4-FFF2-40B4-BE49-F238E27FC236}">
                <a16:creationId xmlns:a16="http://schemas.microsoft.com/office/drawing/2014/main" id="{93D3CA37-7E8F-470D-B6F7-0EA1C5CE92ED}"/>
              </a:ext>
            </a:extLst>
          </p:cNvPr>
          <p:cNvSpPr txBox="1"/>
          <p:nvPr/>
        </p:nvSpPr>
        <p:spPr>
          <a:xfrm>
            <a:off x="5033010" y="868680"/>
            <a:ext cx="1877437" cy="523220"/>
          </a:xfrm>
          <a:prstGeom prst="rect">
            <a:avLst/>
          </a:prstGeom>
          <a:noFill/>
        </p:spPr>
        <p:txBody>
          <a:bodyPr wrap="none" rtlCol="0">
            <a:spAutoFit/>
          </a:bodyPr>
          <a:lstStyle/>
          <a:p>
            <a:r>
              <a:rPr lang="en-US" sz="2800" b="1" dirty="0"/>
              <a:t>&gt;500k OBS.</a:t>
            </a:r>
            <a:endParaRPr lang="en-US" b="1" dirty="0"/>
          </a:p>
        </p:txBody>
      </p:sp>
      <p:sp>
        <p:nvSpPr>
          <p:cNvPr id="6" name="TextBox 5">
            <a:extLst>
              <a:ext uri="{FF2B5EF4-FFF2-40B4-BE49-F238E27FC236}">
                <a16:creationId xmlns:a16="http://schemas.microsoft.com/office/drawing/2014/main" id="{66120AFC-4E99-40B1-8F18-FD3DFBAE540C}"/>
              </a:ext>
            </a:extLst>
          </p:cNvPr>
          <p:cNvSpPr txBox="1"/>
          <p:nvPr/>
        </p:nvSpPr>
        <p:spPr>
          <a:xfrm>
            <a:off x="8522970" y="868680"/>
            <a:ext cx="1877437" cy="523220"/>
          </a:xfrm>
          <a:prstGeom prst="rect">
            <a:avLst/>
          </a:prstGeom>
          <a:noFill/>
        </p:spPr>
        <p:txBody>
          <a:bodyPr wrap="none" rtlCol="0">
            <a:spAutoFit/>
          </a:bodyPr>
          <a:lstStyle/>
          <a:p>
            <a:r>
              <a:rPr lang="en-US" sz="2800" b="1" dirty="0"/>
              <a:t>~100k OBS.</a:t>
            </a:r>
            <a:endParaRPr lang="en-US" b="1" dirty="0"/>
          </a:p>
        </p:txBody>
      </p:sp>
      <p:sp>
        <p:nvSpPr>
          <p:cNvPr id="3" name="TextBox 2">
            <a:extLst>
              <a:ext uri="{FF2B5EF4-FFF2-40B4-BE49-F238E27FC236}">
                <a16:creationId xmlns:a16="http://schemas.microsoft.com/office/drawing/2014/main" id="{4C612855-9352-48A7-8DAA-301C5EDD4F6E}"/>
              </a:ext>
            </a:extLst>
          </p:cNvPr>
          <p:cNvSpPr txBox="1"/>
          <p:nvPr/>
        </p:nvSpPr>
        <p:spPr>
          <a:xfrm>
            <a:off x="502920" y="1702624"/>
            <a:ext cx="3623310" cy="4524315"/>
          </a:xfrm>
          <a:prstGeom prst="rect">
            <a:avLst/>
          </a:prstGeom>
          <a:noFill/>
        </p:spPr>
        <p:txBody>
          <a:bodyPr wrap="square" rtlCol="0">
            <a:spAutoFit/>
          </a:bodyPr>
          <a:lstStyle/>
          <a:p>
            <a:r>
              <a:rPr lang="en-US" b="1" dirty="0"/>
              <a:t>Important pieces to note: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To even out gradient from each response: normalize outputs </a:t>
            </a:r>
          </a:p>
          <a:p>
            <a:pPr marL="742950" lvl="1" indent="-285750">
              <a:buFont typeface="Arial" panose="020B0604020202020204" pitchFamily="34" charset="0"/>
              <a:buChar char="•"/>
            </a:pPr>
            <a:r>
              <a:rPr lang="en-US" dirty="0"/>
              <a:t>[TODO] Dataset gradient weighting</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[TODO] optional parameter to train datasets with specified prevalence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Need more training time and to tune hyperparameters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Potentially only use subset of available datasets</a:t>
            </a:r>
          </a:p>
        </p:txBody>
      </p:sp>
    </p:spTree>
    <p:extLst>
      <p:ext uri="{BB962C8B-B14F-4D97-AF65-F5344CB8AC3E}">
        <p14:creationId xmlns:p14="http://schemas.microsoft.com/office/powerpoint/2010/main" val="23160556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42BD7-5C37-4386-AA74-B82A7B90D5BA}"/>
              </a:ext>
            </a:extLst>
          </p:cNvPr>
          <p:cNvSpPr>
            <a:spLocks noGrp="1"/>
          </p:cNvSpPr>
          <p:nvPr>
            <p:ph type="title"/>
          </p:nvPr>
        </p:nvSpPr>
        <p:spPr>
          <a:xfrm rot="16200000">
            <a:off x="-4138749" y="169182"/>
            <a:ext cx="10515600" cy="1325563"/>
          </a:xfrm>
        </p:spPr>
        <p:txBody>
          <a:bodyPr/>
          <a:lstStyle/>
          <a:p>
            <a:r>
              <a:rPr lang="en-US" dirty="0"/>
              <a:t>Performance: All Data</a:t>
            </a:r>
          </a:p>
        </p:txBody>
      </p:sp>
      <p:pic>
        <p:nvPicPr>
          <p:cNvPr id="4" name="Content Placeholder 3">
            <a:extLst>
              <a:ext uri="{FF2B5EF4-FFF2-40B4-BE49-F238E27FC236}">
                <a16:creationId xmlns:a16="http://schemas.microsoft.com/office/drawing/2014/main" id="{9A7E8AA9-1CAF-4A41-8270-4DCA11F1BB1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7679" t="7167" r="6876" b="5333"/>
          <a:stretch/>
        </p:blipFill>
        <p:spPr>
          <a:xfrm>
            <a:off x="2516475" y="230832"/>
            <a:ext cx="8789670" cy="6000750"/>
          </a:xfrm>
          <a:prstGeom prst="rect">
            <a:avLst/>
          </a:prstGeom>
        </p:spPr>
      </p:pic>
      <p:sp>
        <p:nvSpPr>
          <p:cNvPr id="3" name="TextBox 2">
            <a:extLst>
              <a:ext uri="{FF2B5EF4-FFF2-40B4-BE49-F238E27FC236}">
                <a16:creationId xmlns:a16="http://schemas.microsoft.com/office/drawing/2014/main" id="{9B918C1E-2D77-4E5D-B29D-4BC6E6E0B1A3}"/>
              </a:ext>
            </a:extLst>
          </p:cNvPr>
          <p:cNvSpPr txBox="1"/>
          <p:nvPr/>
        </p:nvSpPr>
        <p:spPr>
          <a:xfrm>
            <a:off x="3970221" y="6396335"/>
            <a:ext cx="6156557" cy="461665"/>
          </a:xfrm>
          <a:prstGeom prst="rect">
            <a:avLst/>
          </a:prstGeom>
          <a:noFill/>
        </p:spPr>
        <p:txBody>
          <a:bodyPr wrap="none" rtlCol="0">
            <a:spAutoFit/>
          </a:bodyPr>
          <a:lstStyle/>
          <a:p>
            <a:r>
              <a:rPr lang="en-US" sz="2400" b="1" dirty="0"/>
              <a:t>Need better metric to compare across datasets</a:t>
            </a:r>
          </a:p>
        </p:txBody>
      </p:sp>
      <p:cxnSp>
        <p:nvCxnSpPr>
          <p:cNvPr id="6" name="Connector: Curved 5">
            <a:extLst>
              <a:ext uri="{FF2B5EF4-FFF2-40B4-BE49-F238E27FC236}">
                <a16:creationId xmlns:a16="http://schemas.microsoft.com/office/drawing/2014/main" id="{DD812F7C-D532-43B6-88BB-21BDEB17B199}"/>
              </a:ext>
            </a:extLst>
          </p:cNvPr>
          <p:cNvCxnSpPr>
            <a:cxnSpLocks/>
            <a:stCxn id="3" idx="3"/>
          </p:cNvCxnSpPr>
          <p:nvPr/>
        </p:nvCxnSpPr>
        <p:spPr>
          <a:xfrm flipH="1" flipV="1">
            <a:off x="9784080" y="5389244"/>
            <a:ext cx="342698" cy="1237924"/>
          </a:xfrm>
          <a:prstGeom prst="curvedConnector4">
            <a:avLst>
              <a:gd name="adj1" fmla="val -216794"/>
              <a:gd name="adj2" fmla="val 101796"/>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994CC03A-398D-41FB-922A-301A3A3CDF60}"/>
              </a:ext>
            </a:extLst>
          </p:cNvPr>
          <p:cNvSpPr/>
          <p:nvPr/>
        </p:nvSpPr>
        <p:spPr>
          <a:xfrm>
            <a:off x="7527547" y="4800600"/>
            <a:ext cx="2102859" cy="117728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BB4BFEC-7890-45B2-8C8E-26AFC1AC678A}"/>
              </a:ext>
            </a:extLst>
          </p:cNvPr>
          <p:cNvSpPr/>
          <p:nvPr/>
        </p:nvSpPr>
        <p:spPr>
          <a:xfrm>
            <a:off x="2516475" y="230832"/>
            <a:ext cx="8789670" cy="60007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8809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457B9-2155-4981-B554-05ACED28E25F}"/>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1FD83E7E-93A2-4508-837A-68449FDA8946}"/>
              </a:ext>
            </a:extLst>
          </p:cNvPr>
          <p:cNvSpPr>
            <a:spLocks noGrp="1"/>
          </p:cNvSpPr>
          <p:nvPr>
            <p:ph idx="1"/>
          </p:nvPr>
        </p:nvSpPr>
        <p:spPr>
          <a:xfrm>
            <a:off x="6248400" y="675005"/>
            <a:ext cx="5257800" cy="5654358"/>
          </a:xfrm>
          <a:ln>
            <a:solidFill>
              <a:schemeClr val="tx1"/>
            </a:solidFill>
          </a:ln>
        </p:spPr>
        <p:txBody>
          <a:bodyPr>
            <a:normAutofit fontScale="25000" lnSpcReduction="20000"/>
          </a:bodyPr>
          <a:lstStyle/>
          <a:p>
            <a:pPr marL="0" indent="0" algn="ctr">
              <a:buNone/>
            </a:pPr>
            <a:r>
              <a:rPr lang="en-US" sz="13500" dirty="0"/>
              <a:t>Extensions</a:t>
            </a:r>
          </a:p>
          <a:p>
            <a:pPr marL="0" indent="0">
              <a:buNone/>
            </a:pPr>
            <a:endParaRPr lang="en-US" sz="4300" dirty="0"/>
          </a:p>
          <a:p>
            <a:r>
              <a:rPr lang="en-US" sz="6200" dirty="0"/>
              <a:t>Use other genomic feature types (</a:t>
            </a:r>
            <a:r>
              <a:rPr lang="en-US" sz="6200" dirty="0" err="1"/>
              <a:t>DNAseq</a:t>
            </a:r>
            <a:r>
              <a:rPr lang="en-US" sz="6200" dirty="0"/>
              <a:t>, Methylation, Copy Number Variation (CNV), HI-C) </a:t>
            </a:r>
          </a:p>
          <a:p>
            <a:pPr marL="0" indent="0">
              <a:buNone/>
            </a:pPr>
            <a:endParaRPr lang="en-US" sz="6200" dirty="0"/>
          </a:p>
          <a:p>
            <a:r>
              <a:rPr lang="en-US" sz="6200" dirty="0"/>
              <a:t>Train autoencoder using greater variety in genomic data</a:t>
            </a:r>
          </a:p>
          <a:p>
            <a:pPr lvl="1"/>
            <a:r>
              <a:rPr lang="en-US" sz="6200" dirty="0"/>
              <a:t>Current datasets ~ 1500 unique genomes </a:t>
            </a:r>
          </a:p>
          <a:p>
            <a:pPr lvl="1"/>
            <a:r>
              <a:rPr lang="en-US" sz="6200" dirty="0"/>
              <a:t>Could use TCGA to train far greater number of cancer genomes + randomly permute target labels </a:t>
            </a:r>
          </a:p>
          <a:p>
            <a:pPr marL="457200" lvl="1" indent="0">
              <a:buNone/>
            </a:pPr>
            <a:endParaRPr lang="en-US" sz="6200" dirty="0"/>
          </a:p>
          <a:p>
            <a:r>
              <a:rPr lang="en-US" sz="6200" dirty="0"/>
              <a:t>Use structural information encoded in gene-gene interaction networks </a:t>
            </a:r>
          </a:p>
          <a:p>
            <a:pPr lvl="1"/>
            <a:r>
              <a:rPr lang="en-US" sz="6200" dirty="0"/>
              <a:t>Graph Network: Feature extraction via message passing -&gt; Feed into current model (FFFC)</a:t>
            </a:r>
          </a:p>
          <a:p>
            <a:pPr lvl="1"/>
            <a:r>
              <a:rPr lang="en-US" sz="6200" dirty="0"/>
              <a:t>Multiple structural datatypes </a:t>
            </a:r>
          </a:p>
          <a:p>
            <a:pPr lvl="2"/>
            <a:r>
              <a:rPr lang="en-US" sz="6200" dirty="0"/>
              <a:t>Protein-Protein Interactions (Pathway information; </a:t>
            </a:r>
            <a:r>
              <a:rPr lang="en-US" sz="6200" dirty="0" err="1"/>
              <a:t>Reactome</a:t>
            </a:r>
            <a:r>
              <a:rPr lang="en-US" sz="6200" dirty="0"/>
              <a:t>, KEGG)</a:t>
            </a:r>
          </a:p>
          <a:p>
            <a:pPr lvl="2"/>
            <a:r>
              <a:rPr lang="en-US" sz="6200" dirty="0"/>
              <a:t>HI-C Data: Genome interactions (TADS, chromatin interactions, dynamic gene-gene interactions)</a:t>
            </a:r>
          </a:p>
          <a:p>
            <a:pPr lvl="2"/>
            <a:r>
              <a:rPr lang="en-US" sz="6200" dirty="0"/>
              <a:t>Co-expression Networks (</a:t>
            </a:r>
            <a:r>
              <a:rPr lang="en-US" sz="6200" dirty="0" err="1"/>
              <a:t>StringDB</a:t>
            </a:r>
            <a:r>
              <a:rPr lang="en-US" sz="6200" dirty="0"/>
              <a:t>, </a:t>
            </a:r>
            <a:r>
              <a:rPr lang="en-US" sz="6200" dirty="0" err="1"/>
              <a:t>GeneMania</a:t>
            </a:r>
            <a:r>
              <a:rPr lang="en-US" sz="6200" dirty="0"/>
              <a:t>) </a:t>
            </a:r>
          </a:p>
          <a:p>
            <a:pPr lvl="2"/>
            <a:r>
              <a:rPr lang="en-US" sz="6200" dirty="0"/>
              <a:t>Co-localization Networks (</a:t>
            </a:r>
            <a:r>
              <a:rPr lang="en-US" sz="6200" dirty="0" err="1"/>
              <a:t>StringDB</a:t>
            </a:r>
            <a:r>
              <a:rPr lang="en-US" sz="6200" dirty="0"/>
              <a:t>, </a:t>
            </a:r>
            <a:r>
              <a:rPr lang="en-US" sz="6200" dirty="0" err="1"/>
              <a:t>GeneMania</a:t>
            </a:r>
            <a:r>
              <a:rPr lang="en-US" sz="6200" dirty="0"/>
              <a:t>) </a:t>
            </a:r>
          </a:p>
          <a:p>
            <a:pPr lvl="2"/>
            <a:endParaRPr lang="en-US" dirty="0"/>
          </a:p>
          <a:p>
            <a:pPr lvl="2"/>
            <a:endParaRPr lang="en-US" dirty="0"/>
          </a:p>
        </p:txBody>
      </p:sp>
      <p:sp>
        <p:nvSpPr>
          <p:cNvPr id="4" name="Content Placeholder 2">
            <a:extLst>
              <a:ext uri="{FF2B5EF4-FFF2-40B4-BE49-F238E27FC236}">
                <a16:creationId xmlns:a16="http://schemas.microsoft.com/office/drawing/2014/main" id="{806B7682-AA13-4B55-A852-C3A39B5DCF98}"/>
              </a:ext>
            </a:extLst>
          </p:cNvPr>
          <p:cNvSpPr txBox="1">
            <a:spLocks/>
          </p:cNvSpPr>
          <p:nvPr/>
        </p:nvSpPr>
        <p:spPr>
          <a:xfrm>
            <a:off x="990600" y="1978025"/>
            <a:ext cx="5257800" cy="4351338"/>
          </a:xfrm>
          <a:prstGeom prst="rect">
            <a:avLst/>
          </a:prstGeom>
          <a:ln>
            <a:solidFill>
              <a:schemeClr val="tx1"/>
            </a:solidFill>
          </a:ln>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4400" dirty="0"/>
              <a:t>ISSUES</a:t>
            </a:r>
            <a:endParaRPr lang="en-US" sz="1100" dirty="0"/>
          </a:p>
          <a:p>
            <a:r>
              <a:rPr lang="en-US" sz="2000" dirty="0"/>
              <a:t>Difficulty interpreting MSE loss </a:t>
            </a:r>
          </a:p>
          <a:p>
            <a:pPr marL="0" indent="0">
              <a:buNone/>
            </a:pPr>
            <a:endParaRPr lang="en-US" sz="2000" dirty="0"/>
          </a:p>
          <a:p>
            <a:r>
              <a:rPr lang="en-US" sz="2000" dirty="0"/>
              <a:t>Given data volume, training the ALL_DATA model took significant time</a:t>
            </a:r>
          </a:p>
          <a:p>
            <a:pPr lvl="1"/>
            <a:r>
              <a:rPr lang="en-US" sz="2000" dirty="0"/>
              <a:t>Didn’t have access to </a:t>
            </a:r>
            <a:r>
              <a:rPr lang="en-US" sz="2000" dirty="0" err="1"/>
              <a:t>exahead</a:t>
            </a:r>
            <a:r>
              <a:rPr lang="en-US" sz="2000" dirty="0"/>
              <a:t> GPU partition </a:t>
            </a:r>
          </a:p>
          <a:p>
            <a:pPr lvl="1"/>
            <a:r>
              <a:rPr lang="en-US" sz="2000" dirty="0" err="1"/>
              <a:t>Exahead</a:t>
            </a:r>
            <a:r>
              <a:rPr lang="en-US" sz="2000" dirty="0"/>
              <a:t> priority is a limiting factor </a:t>
            </a:r>
          </a:p>
          <a:p>
            <a:pPr lvl="1"/>
            <a:r>
              <a:rPr lang="en-US" sz="2000" dirty="0"/>
              <a:t>Debugging </a:t>
            </a:r>
            <a:r>
              <a:rPr lang="en-US" sz="2000" dirty="0" err="1"/>
              <a:t>exahead</a:t>
            </a:r>
            <a:r>
              <a:rPr lang="en-US" sz="2000" dirty="0"/>
              <a:t> issues / transferring data between local and </a:t>
            </a:r>
            <a:r>
              <a:rPr lang="en-US" sz="2000" dirty="0" err="1"/>
              <a:t>exahead</a:t>
            </a:r>
            <a:r>
              <a:rPr lang="en-US" sz="2000" dirty="0"/>
              <a:t> </a:t>
            </a:r>
          </a:p>
          <a:p>
            <a:r>
              <a:rPr lang="en-US" sz="2000" dirty="0"/>
              <a:t>Knowing which hyperparameters to focus on during tuning </a:t>
            </a:r>
          </a:p>
          <a:p>
            <a:pPr lvl="2"/>
            <a:endParaRPr lang="en-US" dirty="0"/>
          </a:p>
          <a:p>
            <a:pPr lvl="2"/>
            <a:endParaRPr lang="en-US" dirty="0"/>
          </a:p>
        </p:txBody>
      </p:sp>
    </p:spTree>
    <p:extLst>
      <p:ext uri="{BB962C8B-B14F-4D97-AF65-F5344CB8AC3E}">
        <p14:creationId xmlns:p14="http://schemas.microsoft.com/office/powerpoint/2010/main" val="39691686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D3B5D8-F465-4916-B113-4373270118C4}"/>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76813911-E4A4-4A96-BAC7-F3DA5EA92517}"/>
              </a:ext>
            </a:extLst>
          </p:cNvPr>
          <p:cNvSpPr>
            <a:spLocks noGrp="1"/>
          </p:cNvSpPr>
          <p:nvPr>
            <p:ph idx="1"/>
          </p:nvPr>
        </p:nvSpPr>
        <p:spPr>
          <a:xfrm>
            <a:off x="838200" y="1825625"/>
            <a:ext cx="5665470" cy="4351338"/>
          </a:xfrm>
        </p:spPr>
        <p:txBody>
          <a:bodyPr/>
          <a:lstStyle/>
          <a:p>
            <a:endParaRPr lang="en-US" dirty="0"/>
          </a:p>
          <a:p>
            <a:pPr marL="0" indent="0">
              <a:buNone/>
            </a:pPr>
            <a:r>
              <a:rPr lang="en-US" dirty="0"/>
              <a:t>Shoutout to </a:t>
            </a:r>
          </a:p>
          <a:p>
            <a:r>
              <a:rPr lang="en-US" dirty="0"/>
              <a:t>Jacob &amp; Gareth for helping me re-learn </a:t>
            </a:r>
            <a:r>
              <a:rPr lang="en-US" dirty="0" err="1"/>
              <a:t>exahead</a:t>
            </a:r>
            <a:r>
              <a:rPr lang="en-US" dirty="0"/>
              <a:t> necessities </a:t>
            </a:r>
          </a:p>
          <a:p>
            <a:pPr marL="0" indent="0">
              <a:buNone/>
            </a:pPr>
            <a:endParaRPr lang="en-US" dirty="0"/>
          </a:p>
        </p:txBody>
      </p:sp>
      <p:pic>
        <p:nvPicPr>
          <p:cNvPr id="4" name="Graphic 3">
            <a:extLst>
              <a:ext uri="{FF2B5EF4-FFF2-40B4-BE49-F238E27FC236}">
                <a16:creationId xmlns:a16="http://schemas.microsoft.com/office/drawing/2014/main" id="{7624F44C-A0C3-40C3-89AA-FBDA0377905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110204" y="681037"/>
            <a:ext cx="4384040" cy="5480048"/>
          </a:xfrm>
          <a:prstGeom prst="rect">
            <a:avLst/>
          </a:prstGeom>
        </p:spPr>
      </p:pic>
    </p:spTree>
    <p:extLst>
      <p:ext uri="{BB962C8B-B14F-4D97-AF65-F5344CB8AC3E}">
        <p14:creationId xmlns:p14="http://schemas.microsoft.com/office/powerpoint/2010/main" val="3450684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85324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629D2-1871-4DCA-8833-EF2720647C47}"/>
              </a:ext>
            </a:extLst>
          </p:cNvPr>
          <p:cNvSpPr>
            <a:spLocks noGrp="1"/>
          </p:cNvSpPr>
          <p:nvPr>
            <p:ph type="title"/>
          </p:nvPr>
        </p:nvSpPr>
        <p:spPr/>
        <p:txBody>
          <a:bodyPr/>
          <a:lstStyle/>
          <a:p>
            <a:r>
              <a:rPr lang="en-US" dirty="0"/>
              <a:t>Extensions / Still-in-progress</a:t>
            </a:r>
          </a:p>
        </p:txBody>
      </p:sp>
      <p:sp>
        <p:nvSpPr>
          <p:cNvPr id="3" name="Content Placeholder 2">
            <a:extLst>
              <a:ext uri="{FF2B5EF4-FFF2-40B4-BE49-F238E27FC236}">
                <a16:creationId xmlns:a16="http://schemas.microsoft.com/office/drawing/2014/main" id="{55FD5722-9466-41E8-B0A1-866DDCED0AE5}"/>
              </a:ext>
            </a:extLst>
          </p:cNvPr>
          <p:cNvSpPr>
            <a:spLocks noGrp="1"/>
          </p:cNvSpPr>
          <p:nvPr>
            <p:ph idx="1"/>
          </p:nvPr>
        </p:nvSpPr>
        <p:spPr/>
        <p:txBody>
          <a:bodyPr>
            <a:normAutofit fontScale="92500" lnSpcReduction="10000"/>
          </a:bodyPr>
          <a:lstStyle/>
          <a:p>
            <a:r>
              <a:rPr lang="en-US" dirty="0"/>
              <a:t>Weight loss function by dataset to increase relevance of small </a:t>
            </a:r>
            <a:r>
              <a:rPr lang="en-US" dirty="0" err="1"/>
              <a:t>beatAML</a:t>
            </a:r>
            <a:r>
              <a:rPr lang="en-US" dirty="0"/>
              <a:t> dataset and mitigate dataset size imbalances. </a:t>
            </a:r>
          </a:p>
          <a:p>
            <a:r>
              <a:rPr lang="en-US" dirty="0"/>
              <a:t>Implement Graph Neural Network Feature Extraction </a:t>
            </a:r>
          </a:p>
          <a:p>
            <a:r>
              <a:rPr lang="en-US" dirty="0"/>
              <a:t>Finish Bayesian Neural Network (can’t get it to converge) </a:t>
            </a:r>
          </a:p>
          <a:p>
            <a:r>
              <a:rPr lang="en-US" dirty="0"/>
              <a:t>Model predictor variables as Random Variables in a Bayesian framework. </a:t>
            </a:r>
          </a:p>
          <a:p>
            <a:pPr lvl="1"/>
            <a:r>
              <a:rPr lang="en-US" dirty="0"/>
              <a:t>Allow for imputation given missing data, propagate effect to response inference </a:t>
            </a:r>
          </a:p>
          <a:p>
            <a:pPr lvl="1"/>
            <a:r>
              <a:rPr lang="en-US" dirty="0"/>
              <a:t>Use training set to estimate a posterior that can be used as prior for test/validation/add-n data </a:t>
            </a:r>
          </a:p>
          <a:p>
            <a:pPr lvl="1"/>
            <a:r>
              <a:rPr lang="en-US" dirty="0"/>
              <a:t>Add in noise to training – potentially more robust model (analogous to image transformations in image processing)</a:t>
            </a:r>
          </a:p>
          <a:p>
            <a:r>
              <a:rPr lang="en-US" dirty="0"/>
              <a:t>Rework </a:t>
            </a:r>
            <a:r>
              <a:rPr lang="en-US" dirty="0" err="1"/>
              <a:t>beatAML</a:t>
            </a:r>
            <a:r>
              <a:rPr lang="en-US" dirty="0"/>
              <a:t> response to </a:t>
            </a:r>
            <a:r>
              <a:rPr lang="en-US" b="1" dirty="0"/>
              <a:t>sensitive, intermediate, resistance </a:t>
            </a:r>
            <a:r>
              <a:rPr lang="en-US" dirty="0"/>
              <a:t>to improve the interpretability across models. </a:t>
            </a:r>
            <a:endParaRPr lang="en-US" b="1" dirty="0"/>
          </a:p>
          <a:p>
            <a:endParaRPr lang="en-US" dirty="0"/>
          </a:p>
          <a:p>
            <a:endParaRPr lang="en-US" dirty="0"/>
          </a:p>
        </p:txBody>
      </p:sp>
    </p:spTree>
    <p:extLst>
      <p:ext uri="{BB962C8B-B14F-4D97-AF65-F5344CB8AC3E}">
        <p14:creationId xmlns:p14="http://schemas.microsoft.com/office/powerpoint/2010/main" val="19745398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9BABE-3996-411C-8438-EE9A74A5271F}"/>
              </a:ext>
            </a:extLst>
          </p:cNvPr>
          <p:cNvSpPr>
            <a:spLocks noGrp="1"/>
          </p:cNvSpPr>
          <p:nvPr>
            <p:ph type="title"/>
          </p:nvPr>
        </p:nvSpPr>
        <p:spPr/>
        <p:txBody>
          <a:bodyPr/>
          <a:lstStyle/>
          <a:p>
            <a:r>
              <a:rPr lang="en-US" dirty="0"/>
              <a:t>Graph Embedding </a:t>
            </a:r>
          </a:p>
        </p:txBody>
      </p:sp>
      <p:pic>
        <p:nvPicPr>
          <p:cNvPr id="3074" name="Picture 2">
            <a:extLst>
              <a:ext uri="{FF2B5EF4-FFF2-40B4-BE49-F238E27FC236}">
                <a16:creationId xmlns:a16="http://schemas.microsoft.com/office/drawing/2014/main" id="{B51182F7-3C99-452D-A919-DA823FEA526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094013" y="1690688"/>
            <a:ext cx="4047309" cy="316028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416CBCAE-5663-4F95-A31C-5B11265000C0}"/>
              </a:ext>
            </a:extLst>
          </p:cNvPr>
          <p:cNvSpPr/>
          <p:nvPr/>
        </p:nvSpPr>
        <p:spPr>
          <a:xfrm>
            <a:off x="345018" y="6308209"/>
            <a:ext cx="5545301" cy="369332"/>
          </a:xfrm>
          <a:prstGeom prst="rect">
            <a:avLst/>
          </a:prstGeom>
        </p:spPr>
        <p:txBody>
          <a:bodyPr wrap="none">
            <a:spAutoFit/>
          </a:bodyPr>
          <a:lstStyle/>
          <a:p>
            <a:r>
              <a:rPr lang="en-US" dirty="0">
                <a:hlinkClick r:id="rId3"/>
              </a:rPr>
              <a:t>https://github.com/benedekrozemberczki/AttentionWalk</a:t>
            </a:r>
            <a:endParaRPr lang="en-US" dirty="0"/>
          </a:p>
        </p:txBody>
      </p:sp>
      <p:sp>
        <p:nvSpPr>
          <p:cNvPr id="5" name="TextBox 4">
            <a:extLst>
              <a:ext uri="{FF2B5EF4-FFF2-40B4-BE49-F238E27FC236}">
                <a16:creationId xmlns:a16="http://schemas.microsoft.com/office/drawing/2014/main" id="{EB55D36D-2616-4481-BB02-0BC559703EA3}"/>
              </a:ext>
            </a:extLst>
          </p:cNvPr>
          <p:cNvSpPr txBox="1"/>
          <p:nvPr/>
        </p:nvSpPr>
        <p:spPr>
          <a:xfrm>
            <a:off x="5890319" y="952897"/>
            <a:ext cx="5944630" cy="5632311"/>
          </a:xfrm>
          <a:prstGeom prst="rect">
            <a:avLst/>
          </a:prstGeom>
          <a:noFill/>
        </p:spPr>
        <p:txBody>
          <a:bodyPr wrap="square" rtlCol="0">
            <a:spAutoFit/>
          </a:bodyPr>
          <a:lstStyle/>
          <a:p>
            <a:r>
              <a:rPr lang="en-US" dirty="0"/>
              <a:t>Goal: </a:t>
            </a:r>
          </a:p>
          <a:p>
            <a:pPr marL="342900" indent="-342900">
              <a:buAutoNum type="arabicPeriod"/>
            </a:pPr>
            <a:r>
              <a:rPr lang="en-US" dirty="0"/>
              <a:t>embed gene-gene interaction network into 2-dimension</a:t>
            </a:r>
          </a:p>
          <a:p>
            <a:pPr marL="342900" indent="-342900">
              <a:buAutoNum type="arabicPeriod"/>
            </a:pPr>
            <a:r>
              <a:rPr lang="en-US" dirty="0"/>
              <a:t>discretize over high density range </a:t>
            </a:r>
          </a:p>
          <a:p>
            <a:pPr marL="342900" indent="-342900">
              <a:buAutoNum type="arabicPeriod"/>
            </a:pPr>
            <a:r>
              <a:rPr lang="en-US" dirty="0"/>
              <a:t>Overlay expression, targets (and/or other features) </a:t>
            </a:r>
          </a:p>
          <a:p>
            <a:pPr marL="342900" indent="-342900">
              <a:buAutoNum type="arabicPeriod"/>
            </a:pPr>
            <a:r>
              <a:rPr lang="en-US" dirty="0"/>
              <a:t>Treat as “Expression Image” </a:t>
            </a:r>
          </a:p>
          <a:p>
            <a:pPr marL="342900" indent="-342900">
              <a:buAutoNum type="arabicPeriod"/>
            </a:pPr>
            <a:r>
              <a:rPr lang="en-US" dirty="0"/>
              <a:t>Train with CNN </a:t>
            </a:r>
          </a:p>
          <a:p>
            <a:pPr marL="342900" indent="-342900">
              <a:buAutoNum type="arabicPeriod"/>
            </a:pPr>
            <a:r>
              <a:rPr lang="en-US" dirty="0"/>
              <a:t>Visualize with CNN methods</a:t>
            </a:r>
          </a:p>
          <a:p>
            <a:pPr marL="800100" lvl="1" indent="-342900">
              <a:buAutoNum type="arabicPeriod"/>
            </a:pPr>
            <a:r>
              <a:rPr lang="en-US" dirty="0"/>
              <a:t>kernel viz </a:t>
            </a:r>
          </a:p>
          <a:p>
            <a:pPr marL="800100" lvl="1" indent="-342900">
              <a:buAutoNum type="arabicPeriod"/>
            </a:pPr>
            <a:r>
              <a:rPr lang="en-US" dirty="0"/>
              <a:t>latent space activations</a:t>
            </a:r>
          </a:p>
          <a:p>
            <a:endParaRPr lang="en-US" dirty="0"/>
          </a:p>
          <a:p>
            <a:r>
              <a:rPr lang="en-US" dirty="0"/>
              <a:t>Issue – Embedding large dense graphs into 2D is inherently difficult and poses a ton of issues. Main issue was all the points collapse into a few points… Wasted a ton of time writing custom loss functions to try to prevent this with no luck. </a:t>
            </a:r>
          </a:p>
          <a:p>
            <a:endParaRPr lang="en-US" dirty="0"/>
          </a:p>
          <a:p>
            <a:r>
              <a:rPr lang="en-US" dirty="0"/>
              <a:t>Also, after some reading, this was a major avenue of research (spectral NN; Fourier space convolutions) in the last 10 years and has converged back to message passing (graph neural nets / probabilistic graphical models)</a:t>
            </a:r>
          </a:p>
        </p:txBody>
      </p:sp>
      <p:sp>
        <p:nvSpPr>
          <p:cNvPr id="6" name="TextBox 5">
            <a:extLst>
              <a:ext uri="{FF2B5EF4-FFF2-40B4-BE49-F238E27FC236}">
                <a16:creationId xmlns:a16="http://schemas.microsoft.com/office/drawing/2014/main" id="{18AC2A8F-10AA-4836-83EF-435FED649DAC}"/>
              </a:ext>
            </a:extLst>
          </p:cNvPr>
          <p:cNvSpPr txBox="1"/>
          <p:nvPr/>
        </p:nvSpPr>
        <p:spPr>
          <a:xfrm>
            <a:off x="1358537" y="5368834"/>
            <a:ext cx="3251596" cy="369332"/>
          </a:xfrm>
          <a:prstGeom prst="rect">
            <a:avLst/>
          </a:prstGeom>
          <a:noFill/>
        </p:spPr>
        <p:txBody>
          <a:bodyPr wrap="none" rtlCol="0">
            <a:spAutoFit/>
          </a:bodyPr>
          <a:lstStyle/>
          <a:p>
            <a:r>
              <a:rPr lang="en-US" dirty="0"/>
              <a:t>&lt;SHOW THE RESULT I DO HAVE&gt; </a:t>
            </a:r>
          </a:p>
        </p:txBody>
      </p:sp>
    </p:spTree>
    <p:extLst>
      <p:ext uri="{BB962C8B-B14F-4D97-AF65-F5344CB8AC3E}">
        <p14:creationId xmlns:p14="http://schemas.microsoft.com/office/powerpoint/2010/main" val="28408753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8CFB8-E937-443A-997A-8F9FFA049495}"/>
              </a:ext>
            </a:extLst>
          </p:cNvPr>
          <p:cNvSpPr>
            <a:spLocks noGrp="1"/>
          </p:cNvSpPr>
          <p:nvPr>
            <p:ph type="title"/>
          </p:nvPr>
        </p:nvSpPr>
        <p:spPr/>
        <p:txBody>
          <a:bodyPr/>
          <a:lstStyle/>
          <a:p>
            <a:r>
              <a:rPr lang="en-US" dirty="0"/>
              <a:t>Graph Embedding</a:t>
            </a:r>
          </a:p>
        </p:txBody>
      </p:sp>
      <p:pic>
        <p:nvPicPr>
          <p:cNvPr id="4" name="Picture 3">
            <a:extLst>
              <a:ext uri="{FF2B5EF4-FFF2-40B4-BE49-F238E27FC236}">
                <a16:creationId xmlns:a16="http://schemas.microsoft.com/office/drawing/2014/main" id="{26E8C798-F085-4559-9ABF-5518A8C3A3E0}"/>
              </a:ext>
            </a:extLst>
          </p:cNvPr>
          <p:cNvPicPr>
            <a:picLocks noChangeAspect="1"/>
          </p:cNvPicPr>
          <p:nvPr/>
        </p:nvPicPr>
        <p:blipFill>
          <a:blip r:embed="rId2"/>
          <a:stretch>
            <a:fillRect/>
          </a:stretch>
        </p:blipFill>
        <p:spPr>
          <a:xfrm>
            <a:off x="838200" y="1957963"/>
            <a:ext cx="7047548" cy="3949577"/>
          </a:xfrm>
          <a:prstGeom prst="rect">
            <a:avLst/>
          </a:prstGeom>
        </p:spPr>
      </p:pic>
      <p:sp>
        <p:nvSpPr>
          <p:cNvPr id="5" name="Rectangle 4">
            <a:extLst>
              <a:ext uri="{FF2B5EF4-FFF2-40B4-BE49-F238E27FC236}">
                <a16:creationId xmlns:a16="http://schemas.microsoft.com/office/drawing/2014/main" id="{3FBDD115-CA7B-4F0D-8D0F-347E3A37CCEA}"/>
              </a:ext>
            </a:extLst>
          </p:cNvPr>
          <p:cNvSpPr/>
          <p:nvPr/>
        </p:nvSpPr>
        <p:spPr>
          <a:xfrm>
            <a:off x="838200" y="6028511"/>
            <a:ext cx="6096000" cy="646331"/>
          </a:xfrm>
          <a:prstGeom prst="rect">
            <a:avLst/>
          </a:prstGeom>
        </p:spPr>
        <p:txBody>
          <a:bodyPr>
            <a:spAutoFit/>
          </a:bodyPr>
          <a:lstStyle/>
          <a:p>
            <a:r>
              <a:rPr lang="en-US" dirty="0">
                <a:hlinkClick r:id="rId3"/>
              </a:rPr>
              <a:t>https://www.youtube.com/watch?v=cWIeTMklzNg&amp;list=PLJHJC-Uj4rd8B0CCAAe63g5d_oZBdLWj6&amp;index=3&amp;t=0s</a:t>
            </a:r>
            <a:endParaRPr lang="en-US" dirty="0"/>
          </a:p>
        </p:txBody>
      </p:sp>
      <p:sp>
        <p:nvSpPr>
          <p:cNvPr id="6" name="TextBox 5">
            <a:extLst>
              <a:ext uri="{FF2B5EF4-FFF2-40B4-BE49-F238E27FC236}">
                <a16:creationId xmlns:a16="http://schemas.microsoft.com/office/drawing/2014/main" id="{A3C2C296-832E-4798-8D31-D614A5FDAD7C}"/>
              </a:ext>
            </a:extLst>
          </p:cNvPr>
          <p:cNvSpPr txBox="1"/>
          <p:nvPr/>
        </p:nvSpPr>
        <p:spPr>
          <a:xfrm>
            <a:off x="8203474" y="2103120"/>
            <a:ext cx="3735977" cy="1477328"/>
          </a:xfrm>
          <a:prstGeom prst="rect">
            <a:avLst/>
          </a:prstGeom>
          <a:noFill/>
        </p:spPr>
        <p:txBody>
          <a:bodyPr wrap="square" rtlCol="0">
            <a:spAutoFit/>
          </a:bodyPr>
          <a:lstStyle/>
          <a:p>
            <a:r>
              <a:rPr lang="en-US" dirty="0"/>
              <a:t>If we want to include structural (gene-gene interactions data) then the best method is most likely message passing in graphical neural networks. </a:t>
            </a:r>
          </a:p>
          <a:p>
            <a:endParaRPr lang="en-US" dirty="0"/>
          </a:p>
        </p:txBody>
      </p:sp>
    </p:spTree>
    <p:extLst>
      <p:ext uri="{BB962C8B-B14F-4D97-AF65-F5344CB8AC3E}">
        <p14:creationId xmlns:p14="http://schemas.microsoft.com/office/powerpoint/2010/main" val="3005879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AA0F9B-6183-438D-B22D-A9D89749A948}"/>
              </a:ext>
            </a:extLst>
          </p:cNvPr>
          <p:cNvSpPr/>
          <p:nvPr/>
        </p:nvSpPr>
        <p:spPr>
          <a:xfrm>
            <a:off x="165592" y="153427"/>
            <a:ext cx="11888159" cy="263815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F9F77B98-8350-45A0-8D0B-2E5FE3E80565}"/>
              </a:ext>
            </a:extLst>
          </p:cNvPr>
          <p:cNvGrpSpPr/>
          <p:nvPr/>
        </p:nvGrpSpPr>
        <p:grpSpPr>
          <a:xfrm>
            <a:off x="165592" y="153427"/>
            <a:ext cx="11847731" cy="2642325"/>
            <a:chOff x="89708" y="102020"/>
            <a:chExt cx="8932199" cy="1932876"/>
          </a:xfrm>
        </p:grpSpPr>
        <p:sp>
          <p:nvSpPr>
            <p:cNvPr id="6" name="Cross 5">
              <a:extLst>
                <a:ext uri="{FF2B5EF4-FFF2-40B4-BE49-F238E27FC236}">
                  <a16:creationId xmlns:a16="http://schemas.microsoft.com/office/drawing/2014/main" id="{F6C88CBE-6754-4E33-BFB9-E7A3C8270206}"/>
                </a:ext>
              </a:extLst>
            </p:cNvPr>
            <p:cNvSpPr/>
            <p:nvPr/>
          </p:nvSpPr>
          <p:spPr>
            <a:xfrm>
              <a:off x="5942422" y="384193"/>
              <a:ext cx="182880" cy="182880"/>
            </a:xfrm>
            <a:prstGeom prst="plus">
              <a:avLst>
                <a:gd name="adj" fmla="val 406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ross 6">
              <a:extLst>
                <a:ext uri="{FF2B5EF4-FFF2-40B4-BE49-F238E27FC236}">
                  <a16:creationId xmlns:a16="http://schemas.microsoft.com/office/drawing/2014/main" id="{33F02E65-1AED-4567-B0A8-64D5CF872D32}"/>
                </a:ext>
              </a:extLst>
            </p:cNvPr>
            <p:cNvSpPr/>
            <p:nvPr/>
          </p:nvSpPr>
          <p:spPr>
            <a:xfrm>
              <a:off x="5968615" y="952645"/>
              <a:ext cx="182880" cy="182880"/>
            </a:xfrm>
            <a:prstGeom prst="plus">
              <a:avLst>
                <a:gd name="adj" fmla="val 406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ross 7">
              <a:extLst>
                <a:ext uri="{FF2B5EF4-FFF2-40B4-BE49-F238E27FC236}">
                  <a16:creationId xmlns:a16="http://schemas.microsoft.com/office/drawing/2014/main" id="{9896C4A3-AF10-4996-B92E-45DF56155D3B}"/>
                </a:ext>
              </a:extLst>
            </p:cNvPr>
            <p:cNvSpPr/>
            <p:nvPr/>
          </p:nvSpPr>
          <p:spPr>
            <a:xfrm>
              <a:off x="5965766" y="1516238"/>
              <a:ext cx="182880" cy="182880"/>
            </a:xfrm>
            <a:prstGeom prst="plus">
              <a:avLst>
                <a:gd name="adj" fmla="val 40639"/>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133CC41-71E4-4EF7-967F-BA9DAFCC14B5}"/>
                </a:ext>
              </a:extLst>
            </p:cNvPr>
            <p:cNvPicPr>
              <a:picLocks noChangeAspect="1"/>
            </p:cNvPicPr>
            <p:nvPr/>
          </p:nvPicPr>
          <p:blipFill rotWithShape="1">
            <a:blip r:embed="rId3"/>
            <a:srcRect b="22985"/>
            <a:stretch/>
          </p:blipFill>
          <p:spPr>
            <a:xfrm>
              <a:off x="6066720" y="800924"/>
              <a:ext cx="750822" cy="537524"/>
            </a:xfrm>
            <a:prstGeom prst="rect">
              <a:avLst/>
            </a:prstGeom>
          </p:spPr>
        </p:pic>
        <p:grpSp>
          <p:nvGrpSpPr>
            <p:cNvPr id="10" name="Group 9">
              <a:extLst>
                <a:ext uri="{FF2B5EF4-FFF2-40B4-BE49-F238E27FC236}">
                  <a16:creationId xmlns:a16="http://schemas.microsoft.com/office/drawing/2014/main" id="{1386EE55-B8F5-4026-BFB3-3EFAC8366B4E}"/>
                </a:ext>
              </a:extLst>
            </p:cNvPr>
            <p:cNvGrpSpPr/>
            <p:nvPr/>
          </p:nvGrpSpPr>
          <p:grpSpPr>
            <a:xfrm>
              <a:off x="89708" y="102020"/>
              <a:ext cx="8932199" cy="1932876"/>
              <a:chOff x="89708" y="102020"/>
              <a:chExt cx="8932199" cy="1932876"/>
            </a:xfrm>
          </p:grpSpPr>
          <p:cxnSp>
            <p:nvCxnSpPr>
              <p:cNvPr id="11" name="Straight Arrow Connector 10">
                <a:extLst>
                  <a:ext uri="{FF2B5EF4-FFF2-40B4-BE49-F238E27FC236}">
                    <a16:creationId xmlns:a16="http://schemas.microsoft.com/office/drawing/2014/main" id="{51E7BD8C-722C-49EA-BB75-1D2D19BD4EBD}"/>
                  </a:ext>
                </a:extLst>
              </p:cNvPr>
              <p:cNvCxnSpPr/>
              <p:nvPr/>
            </p:nvCxnSpPr>
            <p:spPr>
              <a:xfrm>
                <a:off x="3998192" y="1188662"/>
                <a:ext cx="818880" cy="493840"/>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79767E0C-16B0-4DC1-9D13-C3556C60596C}"/>
                  </a:ext>
                </a:extLst>
              </p:cNvPr>
              <p:cNvGrpSpPr/>
              <p:nvPr/>
            </p:nvGrpSpPr>
            <p:grpSpPr>
              <a:xfrm>
                <a:off x="5313284" y="289097"/>
                <a:ext cx="657408" cy="397703"/>
                <a:chOff x="2692929" y="530333"/>
                <a:chExt cx="660171" cy="553686"/>
              </a:xfrm>
            </p:grpSpPr>
            <p:pic>
              <p:nvPicPr>
                <p:cNvPr id="41" name="Picture 40">
                  <a:extLst>
                    <a:ext uri="{FF2B5EF4-FFF2-40B4-BE49-F238E27FC236}">
                      <a16:creationId xmlns:a16="http://schemas.microsoft.com/office/drawing/2014/main" id="{AB36DC40-50AB-4E41-B7A7-2F4A55D5199B}"/>
                    </a:ext>
                  </a:extLst>
                </p:cNvPr>
                <p:cNvPicPr>
                  <a:picLocks noChangeAspect="1"/>
                </p:cNvPicPr>
                <p:nvPr/>
              </p:nvPicPr>
              <p:blipFill rotWithShape="1">
                <a:blip r:embed="rId4"/>
                <a:srcRect b="15935"/>
                <a:stretch/>
              </p:blipFill>
              <p:spPr>
                <a:xfrm rot="18942744">
                  <a:off x="2692929" y="530333"/>
                  <a:ext cx="660171" cy="553686"/>
                </a:xfrm>
                <a:prstGeom prst="rect">
                  <a:avLst/>
                </a:prstGeom>
                <a:noFill/>
              </p:spPr>
            </p:pic>
            <p:sp>
              <p:nvSpPr>
                <p:cNvPr id="42" name="5-Point Star 185">
                  <a:extLst>
                    <a:ext uri="{FF2B5EF4-FFF2-40B4-BE49-F238E27FC236}">
                      <a16:creationId xmlns:a16="http://schemas.microsoft.com/office/drawing/2014/main" id="{D88818DE-F972-4292-9926-1FF28AEE56AB}"/>
                    </a:ext>
                  </a:extLst>
                </p:cNvPr>
                <p:cNvSpPr/>
                <p:nvPr/>
              </p:nvSpPr>
              <p:spPr>
                <a:xfrm>
                  <a:off x="2978343" y="628693"/>
                  <a:ext cx="269233" cy="194305"/>
                </a:xfrm>
                <a:prstGeom prst="star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B67AFEEC-009B-49FA-9A57-970F50DFF572}"/>
                  </a:ext>
                </a:extLst>
              </p:cNvPr>
              <p:cNvGrpSpPr/>
              <p:nvPr/>
            </p:nvGrpSpPr>
            <p:grpSpPr>
              <a:xfrm>
                <a:off x="5320500" y="874212"/>
                <a:ext cx="657408" cy="397703"/>
                <a:chOff x="2692929" y="530333"/>
                <a:chExt cx="660171" cy="553686"/>
              </a:xfrm>
            </p:grpSpPr>
            <p:pic>
              <p:nvPicPr>
                <p:cNvPr id="39" name="Picture 38">
                  <a:extLst>
                    <a:ext uri="{FF2B5EF4-FFF2-40B4-BE49-F238E27FC236}">
                      <a16:creationId xmlns:a16="http://schemas.microsoft.com/office/drawing/2014/main" id="{D201363F-FB12-4280-BC3F-CDE14A8D22E5}"/>
                    </a:ext>
                  </a:extLst>
                </p:cNvPr>
                <p:cNvPicPr>
                  <a:picLocks noChangeAspect="1"/>
                </p:cNvPicPr>
                <p:nvPr/>
              </p:nvPicPr>
              <p:blipFill rotWithShape="1">
                <a:blip r:embed="rId4"/>
                <a:srcRect b="15935"/>
                <a:stretch/>
              </p:blipFill>
              <p:spPr>
                <a:xfrm rot="18942744">
                  <a:off x="2692929" y="530333"/>
                  <a:ext cx="660171" cy="553686"/>
                </a:xfrm>
                <a:prstGeom prst="rect">
                  <a:avLst/>
                </a:prstGeom>
                <a:noFill/>
              </p:spPr>
            </p:pic>
            <p:sp>
              <p:nvSpPr>
                <p:cNvPr id="40" name="5-Point Star 182">
                  <a:extLst>
                    <a:ext uri="{FF2B5EF4-FFF2-40B4-BE49-F238E27FC236}">
                      <a16:creationId xmlns:a16="http://schemas.microsoft.com/office/drawing/2014/main" id="{5E8D6FB4-0743-49BC-A8B5-4022C2ACFA92}"/>
                    </a:ext>
                  </a:extLst>
                </p:cNvPr>
                <p:cNvSpPr/>
                <p:nvPr/>
              </p:nvSpPr>
              <p:spPr>
                <a:xfrm>
                  <a:off x="2722739" y="645888"/>
                  <a:ext cx="269233" cy="194305"/>
                </a:xfrm>
                <a:prstGeom prst="star5">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CD361614-44F3-46DD-8793-36C074994DC1}"/>
                  </a:ext>
                </a:extLst>
              </p:cNvPr>
              <p:cNvGrpSpPr/>
              <p:nvPr/>
            </p:nvGrpSpPr>
            <p:grpSpPr>
              <a:xfrm>
                <a:off x="5305482" y="1452621"/>
                <a:ext cx="657408" cy="397703"/>
                <a:chOff x="2692929" y="530333"/>
                <a:chExt cx="660171" cy="553686"/>
              </a:xfrm>
            </p:grpSpPr>
            <p:pic>
              <p:nvPicPr>
                <p:cNvPr id="37" name="Picture 36">
                  <a:extLst>
                    <a:ext uri="{FF2B5EF4-FFF2-40B4-BE49-F238E27FC236}">
                      <a16:creationId xmlns:a16="http://schemas.microsoft.com/office/drawing/2014/main" id="{A980EEC4-5294-4574-B967-512AC855388B}"/>
                    </a:ext>
                  </a:extLst>
                </p:cNvPr>
                <p:cNvPicPr>
                  <a:picLocks noChangeAspect="1"/>
                </p:cNvPicPr>
                <p:nvPr/>
              </p:nvPicPr>
              <p:blipFill rotWithShape="1">
                <a:blip r:embed="rId4"/>
                <a:srcRect b="15935"/>
                <a:stretch/>
              </p:blipFill>
              <p:spPr>
                <a:xfrm rot="18942744">
                  <a:off x="2692929" y="530333"/>
                  <a:ext cx="660171" cy="553686"/>
                </a:xfrm>
                <a:prstGeom prst="rect">
                  <a:avLst/>
                </a:prstGeom>
                <a:noFill/>
              </p:spPr>
            </p:pic>
            <p:sp>
              <p:nvSpPr>
                <p:cNvPr id="38" name="5-Point Star 180">
                  <a:extLst>
                    <a:ext uri="{FF2B5EF4-FFF2-40B4-BE49-F238E27FC236}">
                      <a16:creationId xmlns:a16="http://schemas.microsoft.com/office/drawing/2014/main" id="{DE894E58-9B6F-4B51-852C-13621849F62F}"/>
                    </a:ext>
                  </a:extLst>
                </p:cNvPr>
                <p:cNvSpPr/>
                <p:nvPr/>
              </p:nvSpPr>
              <p:spPr>
                <a:xfrm>
                  <a:off x="2911552" y="805314"/>
                  <a:ext cx="269233" cy="194305"/>
                </a:xfrm>
                <a:prstGeom prst="star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5" name="Straight Arrow Connector 14">
                <a:extLst>
                  <a:ext uri="{FF2B5EF4-FFF2-40B4-BE49-F238E27FC236}">
                    <a16:creationId xmlns:a16="http://schemas.microsoft.com/office/drawing/2014/main" id="{D8867480-4558-425C-9BEC-7C313CCCAF27}"/>
                  </a:ext>
                </a:extLst>
              </p:cNvPr>
              <p:cNvCxnSpPr/>
              <p:nvPr/>
            </p:nvCxnSpPr>
            <p:spPr>
              <a:xfrm flipV="1">
                <a:off x="7087022" y="473636"/>
                <a:ext cx="865349"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CB178D61-5DDC-4238-956B-152F71CAD49C}"/>
                  </a:ext>
                </a:extLst>
              </p:cNvPr>
              <p:cNvPicPr>
                <a:picLocks noChangeAspect="1"/>
              </p:cNvPicPr>
              <p:nvPr/>
            </p:nvPicPr>
            <p:blipFill rotWithShape="1">
              <a:blip r:embed="rId5">
                <a:duotone>
                  <a:schemeClr val="accent4">
                    <a:shade val="45000"/>
                    <a:satMod val="135000"/>
                  </a:schemeClr>
                  <a:prstClr val="white"/>
                </a:duotone>
              </a:blip>
              <a:srcRect l="17569" b="20110"/>
              <a:stretch/>
            </p:blipFill>
            <p:spPr>
              <a:xfrm>
                <a:off x="6673516" y="267052"/>
                <a:ext cx="528176" cy="424770"/>
              </a:xfrm>
              <a:prstGeom prst="rect">
                <a:avLst/>
              </a:prstGeom>
            </p:spPr>
          </p:pic>
          <p:cxnSp>
            <p:nvCxnSpPr>
              <p:cNvPr id="17" name="Straight Arrow Connector 16">
                <a:extLst>
                  <a:ext uri="{FF2B5EF4-FFF2-40B4-BE49-F238E27FC236}">
                    <a16:creationId xmlns:a16="http://schemas.microsoft.com/office/drawing/2014/main" id="{8E61EC91-95F6-48A4-91D4-F955FA055714}"/>
                  </a:ext>
                </a:extLst>
              </p:cNvPr>
              <p:cNvCxnSpPr/>
              <p:nvPr/>
            </p:nvCxnSpPr>
            <p:spPr>
              <a:xfrm flipV="1">
                <a:off x="7113215" y="1042088"/>
                <a:ext cx="865349"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A4D4CAE6-E2AD-4341-9342-6A1B5937A518}"/>
                  </a:ext>
                </a:extLst>
              </p:cNvPr>
              <p:cNvCxnSpPr/>
              <p:nvPr/>
            </p:nvCxnSpPr>
            <p:spPr>
              <a:xfrm flipV="1">
                <a:off x="7110366" y="1605681"/>
                <a:ext cx="865349"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E470671E-FA25-4804-8D87-4D5AFD1D0358}"/>
                  </a:ext>
                </a:extLst>
              </p:cNvPr>
              <p:cNvPicPr>
                <a:picLocks noChangeAspect="1"/>
              </p:cNvPicPr>
              <p:nvPr/>
            </p:nvPicPr>
            <p:blipFill rotWithShape="1">
              <a:blip r:embed="rId3"/>
              <a:srcRect b="22985"/>
              <a:stretch/>
            </p:blipFill>
            <p:spPr>
              <a:xfrm>
                <a:off x="6059934" y="1339403"/>
                <a:ext cx="750822" cy="537524"/>
              </a:xfrm>
              <a:prstGeom prst="rect">
                <a:avLst/>
              </a:prstGeom>
            </p:spPr>
          </p:pic>
          <p:sp>
            <p:nvSpPr>
              <p:cNvPr id="20" name="TextBox 19">
                <a:extLst>
                  <a:ext uri="{FF2B5EF4-FFF2-40B4-BE49-F238E27FC236}">
                    <a16:creationId xmlns:a16="http://schemas.microsoft.com/office/drawing/2014/main" id="{CD2B27A6-82EA-48C6-8EEB-1AED3FE7C0D5}"/>
                  </a:ext>
                </a:extLst>
              </p:cNvPr>
              <p:cNvSpPr txBox="1"/>
              <p:nvPr/>
            </p:nvSpPr>
            <p:spPr>
              <a:xfrm>
                <a:off x="89708" y="102020"/>
                <a:ext cx="2192910" cy="1932876"/>
              </a:xfrm>
              <a:prstGeom prst="rect">
                <a:avLst/>
              </a:prstGeom>
              <a:solidFill>
                <a:schemeClr val="accent6">
                  <a:lumMod val="60000"/>
                  <a:lumOff val="40000"/>
                </a:schemeClr>
              </a:solidFill>
              <a:ln>
                <a:solidFill>
                  <a:schemeClr val="tx1"/>
                </a:solidFill>
              </a:ln>
            </p:spPr>
            <p:txBody>
              <a:bodyPr wrap="square" rtlCol="0">
                <a:noAutofit/>
              </a:bodyPr>
              <a:lstStyle/>
              <a:p>
                <a:pPr algn="ctr"/>
                <a:endParaRPr lang="en-US" b="1" dirty="0">
                  <a:solidFill>
                    <a:sysClr val="windowText" lastClr="000000"/>
                  </a:solidFill>
                </a:endParaRPr>
              </a:p>
              <a:p>
                <a:pPr algn="r"/>
                <a:r>
                  <a:rPr lang="en-US" sz="1600" b="1" dirty="0">
                    <a:latin typeface="Times New Roman" charset="0"/>
                    <a:ea typeface="Times New Roman" charset="0"/>
                    <a:cs typeface="Times New Roman" charset="0"/>
                  </a:rPr>
                  <a:t>Umbrella Trial with Multiple Treatment Arms</a:t>
                </a:r>
              </a:p>
              <a:p>
                <a:pPr algn="ctr"/>
                <a:endParaRPr lang="en-US" sz="1600" b="1" dirty="0">
                  <a:solidFill>
                    <a:sysClr val="windowText" lastClr="000000"/>
                  </a:solidFill>
                </a:endParaRPr>
              </a:p>
              <a:p>
                <a:pPr algn="ctr"/>
                <a:endParaRPr lang="en-US" b="1" dirty="0">
                  <a:solidFill>
                    <a:sysClr val="windowText" lastClr="000000"/>
                  </a:solidFill>
                </a:endParaRPr>
              </a:p>
            </p:txBody>
          </p:sp>
          <p:pic>
            <p:nvPicPr>
              <p:cNvPr id="21" name="Picture 20">
                <a:extLst>
                  <a:ext uri="{FF2B5EF4-FFF2-40B4-BE49-F238E27FC236}">
                    <a16:creationId xmlns:a16="http://schemas.microsoft.com/office/drawing/2014/main" id="{9D8B3DA7-F2D4-4033-8C3B-4FA047CEEC0A}"/>
                  </a:ext>
                </a:extLst>
              </p:cNvPr>
              <p:cNvPicPr>
                <a:picLocks noChangeAspect="1"/>
              </p:cNvPicPr>
              <p:nvPr/>
            </p:nvPicPr>
            <p:blipFill rotWithShape="1">
              <a:blip r:embed="rId4"/>
              <a:srcRect b="15935"/>
              <a:stretch/>
            </p:blipFill>
            <p:spPr>
              <a:xfrm rot="18942744">
                <a:off x="3421713" y="810781"/>
                <a:ext cx="592727" cy="406220"/>
              </a:xfrm>
              <a:prstGeom prst="rect">
                <a:avLst/>
              </a:prstGeom>
              <a:noFill/>
            </p:spPr>
          </p:pic>
          <p:cxnSp>
            <p:nvCxnSpPr>
              <p:cNvPr id="22" name="Straight Arrow Connector 21">
                <a:extLst>
                  <a:ext uri="{FF2B5EF4-FFF2-40B4-BE49-F238E27FC236}">
                    <a16:creationId xmlns:a16="http://schemas.microsoft.com/office/drawing/2014/main" id="{1B10D767-B125-4CB4-990E-3C92C030C6DC}"/>
                  </a:ext>
                </a:extLst>
              </p:cNvPr>
              <p:cNvCxnSpPr/>
              <p:nvPr/>
            </p:nvCxnSpPr>
            <p:spPr>
              <a:xfrm flipV="1">
                <a:off x="4000523" y="472313"/>
                <a:ext cx="813061" cy="256737"/>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D56B7196-D121-4804-A949-9108F85CDA19}"/>
                  </a:ext>
                </a:extLst>
              </p:cNvPr>
              <p:cNvCxnSpPr/>
              <p:nvPr/>
            </p:nvCxnSpPr>
            <p:spPr>
              <a:xfrm flipV="1">
                <a:off x="4016255" y="1025931"/>
                <a:ext cx="865349"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9EC74C08-B363-4D4B-B9D4-CD9031AB8A31}"/>
                  </a:ext>
                </a:extLst>
              </p:cNvPr>
              <p:cNvPicPr>
                <a:picLocks noChangeAspect="1"/>
              </p:cNvPicPr>
              <p:nvPr/>
            </p:nvPicPr>
            <p:blipFill rotWithShape="1">
              <a:blip r:embed="rId6"/>
              <a:srcRect b="12612"/>
              <a:stretch/>
            </p:blipFill>
            <p:spPr>
              <a:xfrm>
                <a:off x="2289803" y="487581"/>
                <a:ext cx="1259422" cy="1100587"/>
              </a:xfrm>
              <a:prstGeom prst="rect">
                <a:avLst/>
              </a:prstGeom>
            </p:spPr>
          </p:pic>
          <p:pic>
            <p:nvPicPr>
              <p:cNvPr id="25" name="Picture 24">
                <a:extLst>
                  <a:ext uri="{FF2B5EF4-FFF2-40B4-BE49-F238E27FC236}">
                    <a16:creationId xmlns:a16="http://schemas.microsoft.com/office/drawing/2014/main" id="{A0D36825-4B79-4E68-8CA7-8E914193361F}"/>
                  </a:ext>
                </a:extLst>
              </p:cNvPr>
              <p:cNvPicPr>
                <a:picLocks noChangeAspect="1"/>
              </p:cNvPicPr>
              <p:nvPr/>
            </p:nvPicPr>
            <p:blipFill rotWithShape="1">
              <a:blip r:embed="rId7"/>
              <a:srcRect b="13363"/>
              <a:stretch/>
            </p:blipFill>
            <p:spPr>
              <a:xfrm>
                <a:off x="4813584" y="190646"/>
                <a:ext cx="650227" cy="563333"/>
              </a:xfrm>
              <a:prstGeom prst="rect">
                <a:avLst/>
              </a:prstGeom>
            </p:spPr>
          </p:pic>
          <p:pic>
            <p:nvPicPr>
              <p:cNvPr id="26" name="Picture 25">
                <a:extLst>
                  <a:ext uri="{FF2B5EF4-FFF2-40B4-BE49-F238E27FC236}">
                    <a16:creationId xmlns:a16="http://schemas.microsoft.com/office/drawing/2014/main" id="{D3D0EB7A-00E9-4B40-AB2D-111E272354AF}"/>
                  </a:ext>
                </a:extLst>
              </p:cNvPr>
              <p:cNvPicPr>
                <a:picLocks noChangeAspect="1"/>
              </p:cNvPicPr>
              <p:nvPr/>
            </p:nvPicPr>
            <p:blipFill rotWithShape="1">
              <a:blip r:embed="rId7"/>
              <a:srcRect b="13363"/>
              <a:stretch/>
            </p:blipFill>
            <p:spPr>
              <a:xfrm>
                <a:off x="4820710" y="808296"/>
                <a:ext cx="650227" cy="563333"/>
              </a:xfrm>
              <a:prstGeom prst="rect">
                <a:avLst/>
              </a:prstGeom>
            </p:spPr>
          </p:pic>
          <p:pic>
            <p:nvPicPr>
              <p:cNvPr id="27" name="Picture 26">
                <a:extLst>
                  <a:ext uri="{FF2B5EF4-FFF2-40B4-BE49-F238E27FC236}">
                    <a16:creationId xmlns:a16="http://schemas.microsoft.com/office/drawing/2014/main" id="{98DEBD28-1457-4612-A82B-7763455A88C9}"/>
                  </a:ext>
                </a:extLst>
              </p:cNvPr>
              <p:cNvPicPr>
                <a:picLocks noChangeAspect="1"/>
              </p:cNvPicPr>
              <p:nvPr/>
            </p:nvPicPr>
            <p:blipFill rotWithShape="1">
              <a:blip r:embed="rId7"/>
              <a:srcRect b="13363"/>
              <a:stretch/>
            </p:blipFill>
            <p:spPr>
              <a:xfrm>
                <a:off x="4820709" y="1467518"/>
                <a:ext cx="650227" cy="563333"/>
              </a:xfrm>
              <a:prstGeom prst="rect">
                <a:avLst/>
              </a:prstGeom>
            </p:spPr>
          </p:pic>
          <p:pic>
            <p:nvPicPr>
              <p:cNvPr id="28" name="Picture 27">
                <a:extLst>
                  <a:ext uri="{FF2B5EF4-FFF2-40B4-BE49-F238E27FC236}">
                    <a16:creationId xmlns:a16="http://schemas.microsoft.com/office/drawing/2014/main" id="{0358B221-7FF8-4075-AA46-B44D2A57A84B}"/>
                  </a:ext>
                </a:extLst>
              </p:cNvPr>
              <p:cNvPicPr>
                <a:picLocks noChangeAspect="1"/>
              </p:cNvPicPr>
              <p:nvPr/>
            </p:nvPicPr>
            <p:blipFill rotWithShape="1">
              <a:blip r:embed="rId7"/>
              <a:srcRect b="13363"/>
              <a:stretch/>
            </p:blipFill>
            <p:spPr>
              <a:xfrm>
                <a:off x="7950209" y="216892"/>
                <a:ext cx="650227" cy="563333"/>
              </a:xfrm>
              <a:prstGeom prst="rect">
                <a:avLst/>
              </a:prstGeom>
            </p:spPr>
          </p:pic>
          <p:pic>
            <p:nvPicPr>
              <p:cNvPr id="29" name="Picture 28">
                <a:extLst>
                  <a:ext uri="{FF2B5EF4-FFF2-40B4-BE49-F238E27FC236}">
                    <a16:creationId xmlns:a16="http://schemas.microsoft.com/office/drawing/2014/main" id="{761B2512-2EC9-46F8-BB72-F44487693704}"/>
                  </a:ext>
                </a:extLst>
              </p:cNvPr>
              <p:cNvPicPr>
                <a:picLocks noChangeAspect="1"/>
              </p:cNvPicPr>
              <p:nvPr/>
            </p:nvPicPr>
            <p:blipFill rotWithShape="1">
              <a:blip r:embed="rId7"/>
              <a:srcRect b="13363"/>
              <a:stretch/>
            </p:blipFill>
            <p:spPr>
              <a:xfrm>
                <a:off x="7950210" y="801199"/>
                <a:ext cx="650227" cy="563333"/>
              </a:xfrm>
              <a:prstGeom prst="rect">
                <a:avLst/>
              </a:prstGeom>
            </p:spPr>
          </p:pic>
          <p:pic>
            <p:nvPicPr>
              <p:cNvPr id="30" name="Picture 29">
                <a:extLst>
                  <a:ext uri="{FF2B5EF4-FFF2-40B4-BE49-F238E27FC236}">
                    <a16:creationId xmlns:a16="http://schemas.microsoft.com/office/drawing/2014/main" id="{BCDD2248-9243-4245-9562-422F28726864}"/>
                  </a:ext>
                </a:extLst>
              </p:cNvPr>
              <p:cNvPicPr>
                <a:picLocks noChangeAspect="1"/>
              </p:cNvPicPr>
              <p:nvPr/>
            </p:nvPicPr>
            <p:blipFill rotWithShape="1">
              <a:blip r:embed="rId7"/>
              <a:srcRect b="13363"/>
              <a:stretch/>
            </p:blipFill>
            <p:spPr>
              <a:xfrm>
                <a:off x="7950211" y="1370114"/>
                <a:ext cx="650227" cy="563333"/>
              </a:xfrm>
              <a:prstGeom prst="rect">
                <a:avLst/>
              </a:prstGeom>
            </p:spPr>
          </p:pic>
          <p:pic>
            <p:nvPicPr>
              <p:cNvPr id="31" name="Picture 30">
                <a:extLst>
                  <a:ext uri="{FF2B5EF4-FFF2-40B4-BE49-F238E27FC236}">
                    <a16:creationId xmlns:a16="http://schemas.microsoft.com/office/drawing/2014/main" id="{58BE46C8-ABDB-457F-B26E-0CA5F7F076A3}"/>
                  </a:ext>
                </a:extLst>
              </p:cNvPr>
              <p:cNvPicPr>
                <a:picLocks noChangeAspect="1"/>
              </p:cNvPicPr>
              <p:nvPr/>
            </p:nvPicPr>
            <p:blipFill rotWithShape="1">
              <a:blip r:embed="rId3"/>
              <a:srcRect b="22985"/>
              <a:stretch/>
            </p:blipFill>
            <p:spPr>
              <a:xfrm>
                <a:off x="6051827" y="192044"/>
                <a:ext cx="750822" cy="537524"/>
              </a:xfrm>
              <a:prstGeom prst="rect">
                <a:avLst/>
              </a:prstGeom>
            </p:spPr>
          </p:pic>
          <p:pic>
            <p:nvPicPr>
              <p:cNvPr id="32" name="Picture 31">
                <a:extLst>
                  <a:ext uri="{FF2B5EF4-FFF2-40B4-BE49-F238E27FC236}">
                    <a16:creationId xmlns:a16="http://schemas.microsoft.com/office/drawing/2014/main" id="{0E781F96-0858-4BF7-B19B-C3573B217A94}"/>
                  </a:ext>
                </a:extLst>
              </p:cNvPr>
              <p:cNvPicPr>
                <a:picLocks noChangeAspect="1"/>
              </p:cNvPicPr>
              <p:nvPr/>
            </p:nvPicPr>
            <p:blipFill rotWithShape="1">
              <a:blip r:embed="rId5">
                <a:duotone>
                  <a:schemeClr val="accent6">
                    <a:shade val="45000"/>
                    <a:satMod val="135000"/>
                  </a:schemeClr>
                  <a:prstClr val="white"/>
                </a:duotone>
              </a:blip>
              <a:srcRect l="17569" b="20110"/>
              <a:stretch/>
            </p:blipFill>
            <p:spPr>
              <a:xfrm>
                <a:off x="6666723" y="852754"/>
                <a:ext cx="528176" cy="424770"/>
              </a:xfrm>
              <a:prstGeom prst="rect">
                <a:avLst/>
              </a:prstGeom>
            </p:spPr>
          </p:pic>
          <p:pic>
            <p:nvPicPr>
              <p:cNvPr id="33" name="Picture 32">
                <a:extLst>
                  <a:ext uri="{FF2B5EF4-FFF2-40B4-BE49-F238E27FC236}">
                    <a16:creationId xmlns:a16="http://schemas.microsoft.com/office/drawing/2014/main" id="{DD1C0BEA-B066-4014-9C0E-1827AE5BF4E0}"/>
                  </a:ext>
                </a:extLst>
              </p:cNvPr>
              <p:cNvPicPr>
                <a:picLocks noChangeAspect="1"/>
              </p:cNvPicPr>
              <p:nvPr/>
            </p:nvPicPr>
            <p:blipFill rotWithShape="1">
              <a:blip r:embed="rId5">
                <a:duotone>
                  <a:schemeClr val="accent1">
                    <a:shade val="45000"/>
                    <a:satMod val="135000"/>
                  </a:schemeClr>
                  <a:prstClr val="white"/>
                </a:duotone>
              </a:blip>
              <a:srcRect l="17569" b="20110"/>
              <a:stretch/>
            </p:blipFill>
            <p:spPr>
              <a:xfrm>
                <a:off x="6666663" y="1430817"/>
                <a:ext cx="528176" cy="424770"/>
              </a:xfrm>
              <a:prstGeom prst="rect">
                <a:avLst/>
              </a:prstGeom>
            </p:spPr>
          </p:pic>
          <p:pic>
            <p:nvPicPr>
              <p:cNvPr id="34" name="Picture 33">
                <a:extLst>
                  <a:ext uri="{FF2B5EF4-FFF2-40B4-BE49-F238E27FC236}">
                    <a16:creationId xmlns:a16="http://schemas.microsoft.com/office/drawing/2014/main" id="{1C9E9D25-8323-4254-A9FA-CB60A7828338}"/>
                  </a:ext>
                </a:extLst>
              </p:cNvPr>
              <p:cNvPicPr>
                <a:picLocks noChangeAspect="1"/>
              </p:cNvPicPr>
              <p:nvPr/>
            </p:nvPicPr>
            <p:blipFill rotWithShape="1">
              <a:blip r:embed="rId5">
                <a:duotone>
                  <a:schemeClr val="accent4">
                    <a:shade val="45000"/>
                    <a:satMod val="135000"/>
                  </a:schemeClr>
                  <a:prstClr val="white"/>
                </a:duotone>
              </a:blip>
              <a:srcRect l="17569" b="20110"/>
              <a:stretch/>
            </p:blipFill>
            <p:spPr>
              <a:xfrm>
                <a:off x="8477584" y="275196"/>
                <a:ext cx="528176" cy="424770"/>
              </a:xfrm>
              <a:prstGeom prst="rect">
                <a:avLst/>
              </a:prstGeom>
            </p:spPr>
          </p:pic>
          <p:pic>
            <p:nvPicPr>
              <p:cNvPr id="35" name="Picture 34">
                <a:extLst>
                  <a:ext uri="{FF2B5EF4-FFF2-40B4-BE49-F238E27FC236}">
                    <a16:creationId xmlns:a16="http://schemas.microsoft.com/office/drawing/2014/main" id="{2EEF1033-6554-404A-8A0F-A4D57BBD9AF4}"/>
                  </a:ext>
                </a:extLst>
              </p:cNvPr>
              <p:cNvPicPr>
                <a:picLocks noChangeAspect="1"/>
              </p:cNvPicPr>
              <p:nvPr/>
            </p:nvPicPr>
            <p:blipFill rotWithShape="1">
              <a:blip r:embed="rId5">
                <a:duotone>
                  <a:schemeClr val="accent6">
                    <a:shade val="45000"/>
                    <a:satMod val="135000"/>
                  </a:schemeClr>
                  <a:prstClr val="white"/>
                </a:duotone>
              </a:blip>
              <a:srcRect l="17569" b="20110"/>
              <a:stretch/>
            </p:blipFill>
            <p:spPr>
              <a:xfrm>
                <a:off x="8477678" y="852754"/>
                <a:ext cx="528176" cy="424770"/>
              </a:xfrm>
              <a:prstGeom prst="rect">
                <a:avLst/>
              </a:prstGeom>
            </p:spPr>
          </p:pic>
          <p:pic>
            <p:nvPicPr>
              <p:cNvPr id="36" name="Picture 35">
                <a:extLst>
                  <a:ext uri="{FF2B5EF4-FFF2-40B4-BE49-F238E27FC236}">
                    <a16:creationId xmlns:a16="http://schemas.microsoft.com/office/drawing/2014/main" id="{9B869537-F3D7-4F39-9D7B-8D17B10B090C}"/>
                  </a:ext>
                </a:extLst>
              </p:cNvPr>
              <p:cNvPicPr>
                <a:picLocks noChangeAspect="1"/>
              </p:cNvPicPr>
              <p:nvPr/>
            </p:nvPicPr>
            <p:blipFill rotWithShape="1">
              <a:blip r:embed="rId5">
                <a:duotone>
                  <a:schemeClr val="accent1">
                    <a:shade val="45000"/>
                    <a:satMod val="135000"/>
                  </a:schemeClr>
                  <a:prstClr val="white"/>
                </a:duotone>
              </a:blip>
              <a:srcRect l="17569" b="20110"/>
              <a:stretch/>
            </p:blipFill>
            <p:spPr>
              <a:xfrm>
                <a:off x="8493731" y="1430312"/>
                <a:ext cx="528176" cy="424770"/>
              </a:xfrm>
              <a:prstGeom prst="rect">
                <a:avLst/>
              </a:prstGeom>
            </p:spPr>
          </p:pic>
        </p:grpSp>
      </p:grpSp>
      <p:sp>
        <p:nvSpPr>
          <p:cNvPr id="70" name="TextBox 69">
            <a:extLst>
              <a:ext uri="{FF2B5EF4-FFF2-40B4-BE49-F238E27FC236}">
                <a16:creationId xmlns:a16="http://schemas.microsoft.com/office/drawing/2014/main" id="{C0DE3266-021D-403D-B05D-F72417DDC9F2}"/>
              </a:ext>
            </a:extLst>
          </p:cNvPr>
          <p:cNvSpPr txBox="1"/>
          <p:nvPr/>
        </p:nvSpPr>
        <p:spPr>
          <a:xfrm>
            <a:off x="165592" y="6230671"/>
            <a:ext cx="6846298" cy="553998"/>
          </a:xfrm>
          <a:prstGeom prst="rect">
            <a:avLst/>
          </a:prstGeom>
          <a:noFill/>
        </p:spPr>
        <p:txBody>
          <a:bodyPr wrap="none" rtlCol="0">
            <a:spAutoFit/>
          </a:bodyPr>
          <a:lstStyle/>
          <a:p>
            <a:r>
              <a:rPr lang="en-US" sz="3000" dirty="0"/>
              <a:t>Research Study Example: </a:t>
            </a:r>
            <a:r>
              <a:rPr lang="en-US" sz="3000" dirty="0" err="1"/>
              <a:t>BeatAML</a:t>
            </a:r>
            <a:r>
              <a:rPr lang="en-US" sz="3000" dirty="0"/>
              <a:t>, HNSCC</a:t>
            </a:r>
          </a:p>
        </p:txBody>
      </p:sp>
      <p:pic>
        <p:nvPicPr>
          <p:cNvPr id="91" name="Picture 90">
            <a:extLst>
              <a:ext uri="{FF2B5EF4-FFF2-40B4-BE49-F238E27FC236}">
                <a16:creationId xmlns:a16="http://schemas.microsoft.com/office/drawing/2014/main" id="{5B8286D7-53D4-47C9-97CC-46A1EECD69CE}"/>
              </a:ext>
            </a:extLst>
          </p:cNvPr>
          <p:cNvPicPr>
            <a:picLocks noChangeAspect="1"/>
          </p:cNvPicPr>
          <p:nvPr/>
        </p:nvPicPr>
        <p:blipFill>
          <a:blip r:embed="rId8"/>
          <a:stretch>
            <a:fillRect/>
          </a:stretch>
        </p:blipFill>
        <p:spPr>
          <a:xfrm>
            <a:off x="1694761" y="5020467"/>
            <a:ext cx="1209165" cy="812444"/>
          </a:xfrm>
          <a:prstGeom prst="rect">
            <a:avLst/>
          </a:prstGeom>
        </p:spPr>
      </p:pic>
      <p:pic>
        <p:nvPicPr>
          <p:cNvPr id="92" name="Picture 91">
            <a:extLst>
              <a:ext uri="{FF2B5EF4-FFF2-40B4-BE49-F238E27FC236}">
                <a16:creationId xmlns:a16="http://schemas.microsoft.com/office/drawing/2014/main" id="{53BE94E4-5980-421B-AF78-9B59EF355EE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044742" y="4490025"/>
            <a:ext cx="1293266" cy="1175720"/>
          </a:xfrm>
          <a:prstGeom prst="rect">
            <a:avLst/>
          </a:prstGeom>
        </p:spPr>
      </p:pic>
      <p:pic>
        <p:nvPicPr>
          <p:cNvPr id="93" name="Picture 92">
            <a:extLst>
              <a:ext uri="{FF2B5EF4-FFF2-40B4-BE49-F238E27FC236}">
                <a16:creationId xmlns:a16="http://schemas.microsoft.com/office/drawing/2014/main" id="{1169EF6F-6358-4BB0-B888-D8BDC5614683}"/>
              </a:ext>
            </a:extLst>
          </p:cNvPr>
          <p:cNvPicPr>
            <a:picLocks noChangeAspect="1"/>
          </p:cNvPicPr>
          <p:nvPr/>
        </p:nvPicPr>
        <p:blipFill rotWithShape="1">
          <a:blip r:embed="rId7"/>
          <a:srcRect b="13363"/>
          <a:stretch/>
        </p:blipFill>
        <p:spPr>
          <a:xfrm>
            <a:off x="90548" y="4635416"/>
            <a:ext cx="862466" cy="770101"/>
          </a:xfrm>
          <a:prstGeom prst="rect">
            <a:avLst/>
          </a:prstGeom>
        </p:spPr>
      </p:pic>
      <p:pic>
        <p:nvPicPr>
          <p:cNvPr id="94" name="Picture 93">
            <a:extLst>
              <a:ext uri="{FF2B5EF4-FFF2-40B4-BE49-F238E27FC236}">
                <a16:creationId xmlns:a16="http://schemas.microsoft.com/office/drawing/2014/main" id="{D5C6AB37-9419-49CD-AECE-BE7770A2D664}"/>
              </a:ext>
            </a:extLst>
          </p:cNvPr>
          <p:cNvPicPr>
            <a:picLocks noChangeAspect="1"/>
          </p:cNvPicPr>
          <p:nvPr/>
        </p:nvPicPr>
        <p:blipFill rotWithShape="1">
          <a:blip r:embed="rId3"/>
          <a:srcRect b="22985"/>
          <a:stretch/>
        </p:blipFill>
        <p:spPr>
          <a:xfrm>
            <a:off x="1801395" y="4164615"/>
            <a:ext cx="995896" cy="734819"/>
          </a:xfrm>
          <a:prstGeom prst="rect">
            <a:avLst/>
          </a:prstGeom>
        </p:spPr>
      </p:pic>
      <p:cxnSp>
        <p:nvCxnSpPr>
          <p:cNvPr id="95" name="Straight Arrow Connector 94">
            <a:extLst>
              <a:ext uri="{FF2B5EF4-FFF2-40B4-BE49-F238E27FC236}">
                <a16:creationId xmlns:a16="http://schemas.microsoft.com/office/drawing/2014/main" id="{59DAD2C7-C467-41D2-9337-A2214D49B843}"/>
              </a:ext>
            </a:extLst>
          </p:cNvPr>
          <p:cNvCxnSpPr>
            <a:cxnSpLocks/>
          </p:cNvCxnSpPr>
          <p:nvPr/>
        </p:nvCxnSpPr>
        <p:spPr>
          <a:xfrm flipV="1">
            <a:off x="792868" y="5077886"/>
            <a:ext cx="731766"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C2042A77-0E61-4627-A019-FE5AEF0B578A}"/>
              </a:ext>
            </a:extLst>
          </p:cNvPr>
          <p:cNvCxnSpPr>
            <a:cxnSpLocks/>
          </p:cNvCxnSpPr>
          <p:nvPr/>
        </p:nvCxnSpPr>
        <p:spPr>
          <a:xfrm flipV="1">
            <a:off x="3109663" y="5077885"/>
            <a:ext cx="731766"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nvGrpSpPr>
          <p:cNvPr id="97" name="Group 96">
            <a:extLst>
              <a:ext uri="{FF2B5EF4-FFF2-40B4-BE49-F238E27FC236}">
                <a16:creationId xmlns:a16="http://schemas.microsoft.com/office/drawing/2014/main" id="{148E3A4C-7A67-41DC-8BC8-65149D45F985}"/>
              </a:ext>
            </a:extLst>
          </p:cNvPr>
          <p:cNvGrpSpPr/>
          <p:nvPr/>
        </p:nvGrpSpPr>
        <p:grpSpPr>
          <a:xfrm>
            <a:off x="5605158" y="2912741"/>
            <a:ext cx="2953318" cy="3415109"/>
            <a:chOff x="6058834" y="405496"/>
            <a:chExt cx="2953318" cy="3415109"/>
          </a:xfrm>
        </p:grpSpPr>
        <p:sp>
          <p:nvSpPr>
            <p:cNvPr id="98" name="TextBox 97">
              <a:extLst>
                <a:ext uri="{FF2B5EF4-FFF2-40B4-BE49-F238E27FC236}">
                  <a16:creationId xmlns:a16="http://schemas.microsoft.com/office/drawing/2014/main" id="{E7EB6873-D39D-4F14-8E11-B901E6866FE6}"/>
                </a:ext>
              </a:extLst>
            </p:cNvPr>
            <p:cNvSpPr txBox="1"/>
            <p:nvPr/>
          </p:nvSpPr>
          <p:spPr>
            <a:xfrm>
              <a:off x="7505124" y="1995662"/>
              <a:ext cx="1001556" cy="369332"/>
            </a:xfrm>
            <a:prstGeom prst="rect">
              <a:avLst/>
            </a:prstGeom>
            <a:noFill/>
          </p:spPr>
          <p:txBody>
            <a:bodyPr wrap="none" rtlCol="0">
              <a:spAutoFit/>
            </a:bodyPr>
            <a:lstStyle/>
            <a:p>
              <a:r>
                <a:rPr lang="en-US" dirty="0"/>
                <a:t>sensitive</a:t>
              </a:r>
            </a:p>
          </p:txBody>
        </p:sp>
        <p:sp>
          <p:nvSpPr>
            <p:cNvPr id="99" name="TextBox 98">
              <a:extLst>
                <a:ext uri="{FF2B5EF4-FFF2-40B4-BE49-F238E27FC236}">
                  <a16:creationId xmlns:a16="http://schemas.microsoft.com/office/drawing/2014/main" id="{AA545E65-D850-44A8-AA98-A31EF67B1E47}"/>
                </a:ext>
              </a:extLst>
            </p:cNvPr>
            <p:cNvSpPr txBox="1"/>
            <p:nvPr/>
          </p:nvSpPr>
          <p:spPr>
            <a:xfrm>
              <a:off x="7511664" y="2496352"/>
              <a:ext cx="988476" cy="369332"/>
            </a:xfrm>
            <a:prstGeom prst="rect">
              <a:avLst/>
            </a:prstGeom>
            <a:noFill/>
          </p:spPr>
          <p:txBody>
            <a:bodyPr wrap="none" rtlCol="0">
              <a:spAutoFit/>
            </a:bodyPr>
            <a:lstStyle/>
            <a:p>
              <a:r>
                <a:rPr lang="en-US" dirty="0"/>
                <a:t>resistant</a:t>
              </a:r>
            </a:p>
          </p:txBody>
        </p:sp>
        <p:pic>
          <p:nvPicPr>
            <p:cNvPr id="100" name="Picture 99">
              <a:extLst>
                <a:ext uri="{FF2B5EF4-FFF2-40B4-BE49-F238E27FC236}">
                  <a16:creationId xmlns:a16="http://schemas.microsoft.com/office/drawing/2014/main" id="{82A52CDA-5F8C-40D8-B2A3-37CAD6296275}"/>
                </a:ext>
              </a:extLst>
            </p:cNvPr>
            <p:cNvPicPr>
              <a:picLocks noChangeAspect="1"/>
            </p:cNvPicPr>
            <p:nvPr/>
          </p:nvPicPr>
          <p:blipFill rotWithShape="1">
            <a:blip r:embed="rId4"/>
            <a:srcRect b="15935"/>
            <a:stretch/>
          </p:blipFill>
          <p:spPr>
            <a:xfrm rot="18942744">
              <a:off x="7346611" y="779931"/>
              <a:ext cx="786197" cy="555320"/>
            </a:xfrm>
            <a:prstGeom prst="rect">
              <a:avLst/>
            </a:prstGeom>
            <a:noFill/>
          </p:spPr>
        </p:pic>
        <p:sp>
          <p:nvSpPr>
            <p:cNvPr id="101" name="Rectangle 100">
              <a:extLst>
                <a:ext uri="{FF2B5EF4-FFF2-40B4-BE49-F238E27FC236}">
                  <a16:creationId xmlns:a16="http://schemas.microsoft.com/office/drawing/2014/main" id="{176299B1-FE53-4FDC-BE33-EB9F90CDF8C2}"/>
                </a:ext>
              </a:extLst>
            </p:cNvPr>
            <p:cNvSpPr/>
            <p:nvPr/>
          </p:nvSpPr>
          <p:spPr>
            <a:xfrm>
              <a:off x="6467271" y="405496"/>
              <a:ext cx="2544881" cy="341510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2" name="Straight Arrow Connector 101">
              <a:extLst>
                <a:ext uri="{FF2B5EF4-FFF2-40B4-BE49-F238E27FC236}">
                  <a16:creationId xmlns:a16="http://schemas.microsoft.com/office/drawing/2014/main" id="{C443F82E-2F8B-4131-A9A0-2CBC70FCB950}"/>
                </a:ext>
              </a:extLst>
            </p:cNvPr>
            <p:cNvCxnSpPr>
              <a:cxnSpLocks/>
            </p:cNvCxnSpPr>
            <p:nvPr/>
          </p:nvCxnSpPr>
          <p:spPr>
            <a:xfrm flipV="1">
              <a:off x="6058834" y="2570639"/>
              <a:ext cx="731766"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grpSp>
      <p:cxnSp>
        <p:nvCxnSpPr>
          <p:cNvPr id="103" name="Connector: Elbow 102">
            <a:extLst>
              <a:ext uri="{FF2B5EF4-FFF2-40B4-BE49-F238E27FC236}">
                <a16:creationId xmlns:a16="http://schemas.microsoft.com/office/drawing/2014/main" id="{BA5B6C18-191A-4C5E-A886-AB5E2AA8444F}"/>
              </a:ext>
            </a:extLst>
          </p:cNvPr>
          <p:cNvCxnSpPr>
            <a:cxnSpLocks/>
          </p:cNvCxnSpPr>
          <p:nvPr/>
        </p:nvCxnSpPr>
        <p:spPr>
          <a:xfrm flipV="1">
            <a:off x="521781" y="3523581"/>
            <a:ext cx="6063679" cy="899533"/>
          </a:xfrm>
          <a:prstGeom prst="bentConnector3">
            <a:avLst>
              <a:gd name="adj1" fmla="val 215"/>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4" name="Rectangle: Rounded Corners 103">
            <a:extLst>
              <a:ext uri="{FF2B5EF4-FFF2-40B4-BE49-F238E27FC236}">
                <a16:creationId xmlns:a16="http://schemas.microsoft.com/office/drawing/2014/main" id="{69EFCD51-2B4C-438A-BE1E-E10329512767}"/>
              </a:ext>
            </a:extLst>
          </p:cNvPr>
          <p:cNvSpPr/>
          <p:nvPr/>
        </p:nvSpPr>
        <p:spPr>
          <a:xfrm>
            <a:off x="9589887" y="3816730"/>
            <a:ext cx="1919442" cy="1519069"/>
          </a:xfrm>
          <a:prstGeom prst="roundRect">
            <a:avLst/>
          </a:prstGeom>
          <a:solidFill>
            <a:schemeClr val="bg2">
              <a:lumMod val="90000"/>
            </a:schemeClr>
          </a:solidFill>
        </p:spPr>
        <p:style>
          <a:lnRef idx="1">
            <a:schemeClr val="dk1"/>
          </a:lnRef>
          <a:fillRef idx="2">
            <a:schemeClr val="dk1"/>
          </a:fillRef>
          <a:effectRef idx="1">
            <a:schemeClr val="dk1"/>
          </a:effectRef>
          <a:fontRef idx="minor">
            <a:schemeClr val="dk1"/>
          </a:fontRef>
        </p:style>
        <p:txBody>
          <a:bodyPr rtlCol="0" anchor="ctr"/>
          <a:lstStyle/>
          <a:p>
            <a:pPr algn="ctr"/>
            <a:r>
              <a:rPr lang="en-US" dirty="0"/>
              <a:t>Inform clinical decisions or suggest targeted therapies </a:t>
            </a:r>
          </a:p>
        </p:txBody>
      </p:sp>
      <p:cxnSp>
        <p:nvCxnSpPr>
          <p:cNvPr id="105" name="Straight Arrow Connector 104">
            <a:extLst>
              <a:ext uri="{FF2B5EF4-FFF2-40B4-BE49-F238E27FC236}">
                <a16:creationId xmlns:a16="http://schemas.microsoft.com/office/drawing/2014/main" id="{4F100126-B594-4BF3-A9F1-18311CD9C1DA}"/>
              </a:ext>
            </a:extLst>
          </p:cNvPr>
          <p:cNvCxnSpPr>
            <a:cxnSpLocks/>
          </p:cNvCxnSpPr>
          <p:nvPr/>
        </p:nvCxnSpPr>
        <p:spPr>
          <a:xfrm flipV="1">
            <a:off x="8708298" y="4538293"/>
            <a:ext cx="731766" cy="1"/>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06" name="Picture 105">
            <a:extLst>
              <a:ext uri="{FF2B5EF4-FFF2-40B4-BE49-F238E27FC236}">
                <a16:creationId xmlns:a16="http://schemas.microsoft.com/office/drawing/2014/main" id="{66389378-7216-48F2-B186-B19CAFCC8D4D}"/>
              </a:ext>
            </a:extLst>
          </p:cNvPr>
          <p:cNvPicPr>
            <a:picLocks noChangeAspect="1"/>
          </p:cNvPicPr>
          <p:nvPr/>
        </p:nvPicPr>
        <p:blipFill rotWithShape="1">
          <a:blip r:embed="rId10">
            <a:duotone>
              <a:schemeClr val="accent4">
                <a:shade val="45000"/>
                <a:satMod val="135000"/>
              </a:schemeClr>
              <a:prstClr val="white"/>
            </a:duotone>
          </a:blip>
          <a:srcRect l="23106" t="-1" b="20158"/>
          <a:stretch/>
        </p:blipFill>
        <p:spPr>
          <a:xfrm flipH="1">
            <a:off x="6342466" y="4872239"/>
            <a:ext cx="630677" cy="653335"/>
          </a:xfrm>
          <a:prstGeom prst="rect">
            <a:avLst/>
          </a:prstGeom>
        </p:spPr>
      </p:pic>
      <p:pic>
        <p:nvPicPr>
          <p:cNvPr id="107" name="Picture 106">
            <a:extLst>
              <a:ext uri="{FF2B5EF4-FFF2-40B4-BE49-F238E27FC236}">
                <a16:creationId xmlns:a16="http://schemas.microsoft.com/office/drawing/2014/main" id="{C492F9C7-4638-4E7D-85AE-9ADF28014327}"/>
              </a:ext>
            </a:extLst>
          </p:cNvPr>
          <p:cNvPicPr>
            <a:picLocks noChangeAspect="1"/>
          </p:cNvPicPr>
          <p:nvPr/>
        </p:nvPicPr>
        <p:blipFill rotWithShape="1">
          <a:blip r:embed="rId5">
            <a:duotone>
              <a:schemeClr val="accent6">
                <a:shade val="45000"/>
                <a:satMod val="135000"/>
              </a:schemeClr>
              <a:prstClr val="white"/>
            </a:duotone>
          </a:blip>
          <a:srcRect l="17569" b="20110"/>
          <a:stretch/>
        </p:blipFill>
        <p:spPr>
          <a:xfrm>
            <a:off x="6585459" y="4364640"/>
            <a:ext cx="700576" cy="580679"/>
          </a:xfrm>
          <a:prstGeom prst="rect">
            <a:avLst/>
          </a:prstGeom>
        </p:spPr>
      </p:pic>
      <p:cxnSp>
        <p:nvCxnSpPr>
          <p:cNvPr id="108" name="Straight Arrow Connector 107">
            <a:extLst>
              <a:ext uri="{FF2B5EF4-FFF2-40B4-BE49-F238E27FC236}">
                <a16:creationId xmlns:a16="http://schemas.microsoft.com/office/drawing/2014/main" id="{6E24AED6-E3E5-4066-9F30-83E8672CE9C9}"/>
              </a:ext>
            </a:extLst>
          </p:cNvPr>
          <p:cNvCxnSpPr>
            <a:cxnSpLocks/>
          </p:cNvCxnSpPr>
          <p:nvPr/>
        </p:nvCxnSpPr>
        <p:spPr>
          <a:xfrm flipV="1">
            <a:off x="10534381" y="2904481"/>
            <a:ext cx="0" cy="760458"/>
          </a:xfrm>
          <a:prstGeom prst="straightConnector1">
            <a:avLst/>
          </a:prstGeom>
          <a:ln w="381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6597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animEffect transition="in" filter="fade">
                                      <p:cBhvr>
                                        <p:cTn id="7" dur="500"/>
                                        <p:tgtEl>
                                          <p:spTgt spid="91"/>
                                        </p:tgtEl>
                                      </p:cBhvr>
                                    </p:animEffect>
                                  </p:childTnLst>
                                </p:cTn>
                              </p:par>
                              <p:par>
                                <p:cTn id="8" presetID="10" presetClass="entr" presetSubtype="0" fill="hold" nodeType="withEffect">
                                  <p:stCondLst>
                                    <p:cond delay="0"/>
                                  </p:stCondLst>
                                  <p:childTnLst>
                                    <p:set>
                                      <p:cBhvr>
                                        <p:cTn id="9" dur="1" fill="hold">
                                          <p:stCondLst>
                                            <p:cond delay="0"/>
                                          </p:stCondLst>
                                        </p:cTn>
                                        <p:tgtEl>
                                          <p:spTgt spid="92"/>
                                        </p:tgtEl>
                                        <p:attrNameLst>
                                          <p:attrName>style.visibility</p:attrName>
                                        </p:attrNameLst>
                                      </p:cBhvr>
                                      <p:to>
                                        <p:strVal val="visible"/>
                                      </p:to>
                                    </p:set>
                                    <p:animEffect transition="in" filter="fade">
                                      <p:cBhvr>
                                        <p:cTn id="10" dur="500"/>
                                        <p:tgtEl>
                                          <p:spTgt spid="92"/>
                                        </p:tgtEl>
                                      </p:cBhvr>
                                    </p:animEffect>
                                  </p:childTnLst>
                                </p:cTn>
                              </p:par>
                              <p:par>
                                <p:cTn id="11" presetID="10" presetClass="entr" presetSubtype="0" fill="hold" nodeType="withEffect">
                                  <p:stCondLst>
                                    <p:cond delay="0"/>
                                  </p:stCondLst>
                                  <p:childTnLst>
                                    <p:set>
                                      <p:cBhvr>
                                        <p:cTn id="12" dur="1" fill="hold">
                                          <p:stCondLst>
                                            <p:cond delay="0"/>
                                          </p:stCondLst>
                                        </p:cTn>
                                        <p:tgtEl>
                                          <p:spTgt spid="93"/>
                                        </p:tgtEl>
                                        <p:attrNameLst>
                                          <p:attrName>style.visibility</p:attrName>
                                        </p:attrNameLst>
                                      </p:cBhvr>
                                      <p:to>
                                        <p:strVal val="visible"/>
                                      </p:to>
                                    </p:set>
                                    <p:animEffect transition="in" filter="fade">
                                      <p:cBhvr>
                                        <p:cTn id="13" dur="500"/>
                                        <p:tgtEl>
                                          <p:spTgt spid="93"/>
                                        </p:tgtEl>
                                      </p:cBhvr>
                                    </p:animEffect>
                                  </p:childTnLst>
                                </p:cTn>
                              </p:par>
                              <p:par>
                                <p:cTn id="14" presetID="10" presetClass="entr" presetSubtype="0" fill="hold" nodeType="withEffect">
                                  <p:stCondLst>
                                    <p:cond delay="0"/>
                                  </p:stCondLst>
                                  <p:childTnLst>
                                    <p:set>
                                      <p:cBhvr>
                                        <p:cTn id="15" dur="1" fill="hold">
                                          <p:stCondLst>
                                            <p:cond delay="0"/>
                                          </p:stCondLst>
                                        </p:cTn>
                                        <p:tgtEl>
                                          <p:spTgt spid="94"/>
                                        </p:tgtEl>
                                        <p:attrNameLst>
                                          <p:attrName>style.visibility</p:attrName>
                                        </p:attrNameLst>
                                      </p:cBhvr>
                                      <p:to>
                                        <p:strVal val="visible"/>
                                      </p:to>
                                    </p:set>
                                    <p:animEffect transition="in" filter="fade">
                                      <p:cBhvr>
                                        <p:cTn id="16" dur="500"/>
                                        <p:tgtEl>
                                          <p:spTgt spid="94"/>
                                        </p:tgtEl>
                                      </p:cBhvr>
                                    </p:animEffect>
                                  </p:childTnLst>
                                </p:cTn>
                              </p:par>
                              <p:par>
                                <p:cTn id="17" presetID="10" presetClass="entr" presetSubtype="0" fill="hold" nodeType="withEffect">
                                  <p:stCondLst>
                                    <p:cond delay="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par>
                                <p:cTn id="20" presetID="10" presetClass="entr" presetSubtype="0" fill="hold" nodeType="withEffect">
                                  <p:stCondLst>
                                    <p:cond delay="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500"/>
                                        <p:tgtEl>
                                          <p:spTgt spid="96"/>
                                        </p:tgtEl>
                                      </p:cBhvr>
                                    </p:animEffect>
                                  </p:childTnLst>
                                </p:cTn>
                              </p:par>
                              <p:par>
                                <p:cTn id="23" presetID="10" presetClass="entr" presetSubtype="0" fill="hold" nodeType="withEffect">
                                  <p:stCondLst>
                                    <p:cond delay="0"/>
                                  </p:stCondLst>
                                  <p:childTnLst>
                                    <p:set>
                                      <p:cBhvr>
                                        <p:cTn id="24" dur="1" fill="hold">
                                          <p:stCondLst>
                                            <p:cond delay="0"/>
                                          </p:stCondLst>
                                        </p:cTn>
                                        <p:tgtEl>
                                          <p:spTgt spid="97"/>
                                        </p:tgtEl>
                                        <p:attrNameLst>
                                          <p:attrName>style.visibility</p:attrName>
                                        </p:attrNameLst>
                                      </p:cBhvr>
                                      <p:to>
                                        <p:strVal val="visible"/>
                                      </p:to>
                                    </p:set>
                                    <p:animEffect transition="in" filter="fade">
                                      <p:cBhvr>
                                        <p:cTn id="25" dur="500"/>
                                        <p:tgtEl>
                                          <p:spTgt spid="97"/>
                                        </p:tgtEl>
                                      </p:cBhvr>
                                    </p:animEffect>
                                  </p:childTnLst>
                                </p:cTn>
                              </p:par>
                              <p:par>
                                <p:cTn id="26" presetID="10" presetClass="entr" presetSubtype="0" fill="hold" nodeType="withEffect">
                                  <p:stCondLst>
                                    <p:cond delay="0"/>
                                  </p:stCondLst>
                                  <p:childTnLst>
                                    <p:set>
                                      <p:cBhvr>
                                        <p:cTn id="27" dur="1" fill="hold">
                                          <p:stCondLst>
                                            <p:cond delay="0"/>
                                          </p:stCondLst>
                                        </p:cTn>
                                        <p:tgtEl>
                                          <p:spTgt spid="103"/>
                                        </p:tgtEl>
                                        <p:attrNameLst>
                                          <p:attrName>style.visibility</p:attrName>
                                        </p:attrNameLst>
                                      </p:cBhvr>
                                      <p:to>
                                        <p:strVal val="visible"/>
                                      </p:to>
                                    </p:set>
                                    <p:animEffect transition="in" filter="fade">
                                      <p:cBhvr>
                                        <p:cTn id="28" dur="500"/>
                                        <p:tgtEl>
                                          <p:spTgt spid="10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4"/>
                                        </p:tgtEl>
                                        <p:attrNameLst>
                                          <p:attrName>style.visibility</p:attrName>
                                        </p:attrNameLst>
                                      </p:cBhvr>
                                      <p:to>
                                        <p:strVal val="visible"/>
                                      </p:to>
                                    </p:set>
                                    <p:animEffect transition="in" filter="fade">
                                      <p:cBhvr>
                                        <p:cTn id="31" dur="500"/>
                                        <p:tgtEl>
                                          <p:spTgt spid="104"/>
                                        </p:tgtEl>
                                      </p:cBhvr>
                                    </p:animEffect>
                                  </p:childTnLst>
                                </p:cTn>
                              </p:par>
                              <p:par>
                                <p:cTn id="32" presetID="10" presetClass="entr" presetSubtype="0" fill="hold" nodeType="withEffect">
                                  <p:stCondLst>
                                    <p:cond delay="0"/>
                                  </p:stCondLst>
                                  <p:childTnLst>
                                    <p:set>
                                      <p:cBhvr>
                                        <p:cTn id="33" dur="1" fill="hold">
                                          <p:stCondLst>
                                            <p:cond delay="0"/>
                                          </p:stCondLst>
                                        </p:cTn>
                                        <p:tgtEl>
                                          <p:spTgt spid="105"/>
                                        </p:tgtEl>
                                        <p:attrNameLst>
                                          <p:attrName>style.visibility</p:attrName>
                                        </p:attrNameLst>
                                      </p:cBhvr>
                                      <p:to>
                                        <p:strVal val="visible"/>
                                      </p:to>
                                    </p:set>
                                    <p:animEffect transition="in" filter="fade">
                                      <p:cBhvr>
                                        <p:cTn id="34" dur="500"/>
                                        <p:tgtEl>
                                          <p:spTgt spid="105"/>
                                        </p:tgtEl>
                                      </p:cBhvr>
                                    </p:animEffect>
                                  </p:childTnLst>
                                </p:cTn>
                              </p:par>
                              <p:par>
                                <p:cTn id="35" presetID="10" presetClass="entr" presetSubtype="0" fill="hold" nodeType="withEffect">
                                  <p:stCondLst>
                                    <p:cond delay="0"/>
                                  </p:stCondLst>
                                  <p:childTnLst>
                                    <p:set>
                                      <p:cBhvr>
                                        <p:cTn id="36" dur="1" fill="hold">
                                          <p:stCondLst>
                                            <p:cond delay="0"/>
                                          </p:stCondLst>
                                        </p:cTn>
                                        <p:tgtEl>
                                          <p:spTgt spid="106"/>
                                        </p:tgtEl>
                                        <p:attrNameLst>
                                          <p:attrName>style.visibility</p:attrName>
                                        </p:attrNameLst>
                                      </p:cBhvr>
                                      <p:to>
                                        <p:strVal val="visible"/>
                                      </p:to>
                                    </p:set>
                                    <p:animEffect transition="in" filter="fade">
                                      <p:cBhvr>
                                        <p:cTn id="37" dur="500"/>
                                        <p:tgtEl>
                                          <p:spTgt spid="106"/>
                                        </p:tgtEl>
                                      </p:cBhvr>
                                    </p:animEffect>
                                  </p:childTnLst>
                                </p:cTn>
                              </p:par>
                              <p:par>
                                <p:cTn id="38" presetID="10" presetClass="entr" presetSubtype="0" fill="hold" nodeType="withEffect">
                                  <p:stCondLst>
                                    <p:cond delay="0"/>
                                  </p:stCondLst>
                                  <p:childTnLst>
                                    <p:set>
                                      <p:cBhvr>
                                        <p:cTn id="39" dur="1" fill="hold">
                                          <p:stCondLst>
                                            <p:cond delay="0"/>
                                          </p:stCondLst>
                                        </p:cTn>
                                        <p:tgtEl>
                                          <p:spTgt spid="107"/>
                                        </p:tgtEl>
                                        <p:attrNameLst>
                                          <p:attrName>style.visibility</p:attrName>
                                        </p:attrNameLst>
                                      </p:cBhvr>
                                      <p:to>
                                        <p:strVal val="visible"/>
                                      </p:to>
                                    </p:set>
                                    <p:animEffect transition="in" filter="fade">
                                      <p:cBhvr>
                                        <p:cTn id="40" dur="500"/>
                                        <p:tgtEl>
                                          <p:spTgt spid="107"/>
                                        </p:tgtEl>
                                      </p:cBhvr>
                                    </p:animEffect>
                                  </p:childTnLst>
                                </p:cTn>
                              </p:par>
                              <p:par>
                                <p:cTn id="41" presetID="10" presetClass="entr" presetSubtype="0" fill="hold" nodeType="withEffect">
                                  <p:stCondLst>
                                    <p:cond delay="0"/>
                                  </p:stCondLst>
                                  <p:childTnLst>
                                    <p:set>
                                      <p:cBhvr>
                                        <p:cTn id="42" dur="1" fill="hold">
                                          <p:stCondLst>
                                            <p:cond delay="0"/>
                                          </p:stCondLst>
                                        </p:cTn>
                                        <p:tgtEl>
                                          <p:spTgt spid="108"/>
                                        </p:tgtEl>
                                        <p:attrNameLst>
                                          <p:attrName>style.visibility</p:attrName>
                                        </p:attrNameLst>
                                      </p:cBhvr>
                                      <p:to>
                                        <p:strVal val="visible"/>
                                      </p:to>
                                    </p:set>
                                    <p:animEffect transition="in" filter="fade">
                                      <p:cBhvr>
                                        <p:cTn id="43" dur="500"/>
                                        <p:tgtEl>
                                          <p:spTgt spid="10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10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5503D-B515-46DF-A3B2-760EEB2B92CF}"/>
              </a:ext>
            </a:extLst>
          </p:cNvPr>
          <p:cNvSpPr>
            <a:spLocks noGrp="1"/>
          </p:cNvSpPr>
          <p:nvPr>
            <p:ph type="title"/>
          </p:nvPr>
        </p:nvSpPr>
        <p:spPr/>
        <p:txBody>
          <a:bodyPr/>
          <a:lstStyle/>
          <a:p>
            <a:r>
              <a:rPr lang="en-US" dirty="0"/>
              <a:t>Dataset </a:t>
            </a:r>
            <a:br>
              <a:rPr lang="en-US" dirty="0"/>
            </a:br>
            <a:r>
              <a:rPr lang="en-US" dirty="0"/>
              <a:t>Agreement</a:t>
            </a:r>
          </a:p>
        </p:txBody>
      </p:sp>
      <p:pic>
        <p:nvPicPr>
          <p:cNvPr id="5" name="Picture 4">
            <a:extLst>
              <a:ext uri="{FF2B5EF4-FFF2-40B4-BE49-F238E27FC236}">
                <a16:creationId xmlns:a16="http://schemas.microsoft.com/office/drawing/2014/main" id="{ACC15234-E9DE-4E41-B7E4-8899926A08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9500" y="0"/>
            <a:ext cx="8572500" cy="6858000"/>
          </a:xfrm>
          <a:prstGeom prst="rect">
            <a:avLst/>
          </a:prstGeom>
        </p:spPr>
      </p:pic>
      <p:sp>
        <p:nvSpPr>
          <p:cNvPr id="6" name="TextBox 5">
            <a:extLst>
              <a:ext uri="{FF2B5EF4-FFF2-40B4-BE49-F238E27FC236}">
                <a16:creationId xmlns:a16="http://schemas.microsoft.com/office/drawing/2014/main" id="{CFD0FD3B-610E-4FCF-AD9E-978AC3D7C34F}"/>
              </a:ext>
            </a:extLst>
          </p:cNvPr>
          <p:cNvSpPr txBox="1"/>
          <p:nvPr/>
        </p:nvSpPr>
        <p:spPr>
          <a:xfrm>
            <a:off x="940526" y="2168434"/>
            <a:ext cx="3043645" cy="3970318"/>
          </a:xfrm>
          <a:prstGeom prst="rect">
            <a:avLst/>
          </a:prstGeom>
          <a:noFill/>
        </p:spPr>
        <p:txBody>
          <a:bodyPr wrap="square" rtlCol="0">
            <a:spAutoFit/>
          </a:bodyPr>
          <a:lstStyle/>
          <a:p>
            <a:pPr marL="342900" indent="-342900">
              <a:buAutoNum type="arabicPeriod"/>
            </a:pPr>
            <a:r>
              <a:rPr lang="en-US" dirty="0"/>
              <a:t>Group by: </a:t>
            </a:r>
          </a:p>
          <a:p>
            <a:pPr marL="800100" lvl="1" indent="-342900">
              <a:buAutoNum type="arabicPeriod"/>
            </a:pPr>
            <a:r>
              <a:rPr lang="en-US" dirty="0"/>
              <a:t>Dataset</a:t>
            </a:r>
          </a:p>
          <a:p>
            <a:pPr marL="800100" lvl="1" indent="-342900">
              <a:buAutoNum type="arabicPeriod"/>
            </a:pPr>
            <a:r>
              <a:rPr lang="en-US" dirty="0"/>
              <a:t>Cell-Line</a:t>
            </a:r>
          </a:p>
          <a:p>
            <a:pPr marL="800100" lvl="1" indent="-342900">
              <a:buAutoNum type="arabicPeriod"/>
            </a:pPr>
            <a:r>
              <a:rPr lang="en-US" dirty="0"/>
              <a:t>Gene Target</a:t>
            </a:r>
          </a:p>
          <a:p>
            <a:pPr marL="342900" indent="-342900">
              <a:buAutoNum type="arabicPeriod"/>
            </a:pPr>
            <a:r>
              <a:rPr lang="en-US" dirty="0"/>
              <a:t>Aggregate by mean </a:t>
            </a:r>
          </a:p>
          <a:p>
            <a:pPr marL="342900" indent="-342900">
              <a:buAutoNum type="arabicPeriod"/>
            </a:pPr>
            <a:r>
              <a:rPr lang="en-US" dirty="0"/>
              <a:t>For each pairwise dataset:</a:t>
            </a:r>
          </a:p>
          <a:p>
            <a:pPr marL="800100" lvl="1" indent="-342900">
              <a:buAutoNum type="arabicPeriod"/>
            </a:pPr>
            <a:r>
              <a:rPr lang="en-US" dirty="0"/>
              <a:t>Filter to shared expr/targets </a:t>
            </a:r>
          </a:p>
          <a:p>
            <a:pPr marL="800100" lvl="1" indent="-342900">
              <a:buAutoNum type="arabicPeriod"/>
            </a:pPr>
            <a:r>
              <a:rPr lang="en-US" dirty="0"/>
              <a:t>Scale responses (</a:t>
            </a:r>
            <a:r>
              <a:rPr lang="en-US" dirty="0" err="1"/>
              <a:t>zscore</a:t>
            </a:r>
            <a:r>
              <a:rPr lang="en-US" dirty="0"/>
              <a:t>)</a:t>
            </a:r>
          </a:p>
          <a:p>
            <a:pPr marL="800100" lvl="1" indent="-342900">
              <a:buAutoNum type="arabicPeriod"/>
            </a:pPr>
            <a:r>
              <a:rPr lang="en-US" dirty="0"/>
              <a:t>Plot expr-</a:t>
            </a:r>
            <a:r>
              <a:rPr lang="en-US" dirty="0" err="1"/>
              <a:t>taget</a:t>
            </a:r>
            <a:r>
              <a:rPr lang="en-US" dirty="0"/>
              <a:t> correlation</a:t>
            </a:r>
          </a:p>
          <a:p>
            <a:pPr marL="800100" lvl="1" indent="-342900">
              <a:buAutoNum type="arabicPeriod"/>
            </a:pPr>
            <a:r>
              <a:rPr lang="en-US" dirty="0"/>
              <a:t>Fit </a:t>
            </a:r>
            <a:r>
              <a:rPr lang="en-US" dirty="0" err="1"/>
              <a:t>lm</a:t>
            </a:r>
            <a:r>
              <a:rPr lang="en-US" dirty="0"/>
              <a:t> – extract </a:t>
            </a:r>
            <a:r>
              <a:rPr lang="en-US" dirty="0" err="1"/>
              <a:t>pval</a:t>
            </a:r>
            <a:r>
              <a:rPr lang="en-US" dirty="0"/>
              <a:t> </a:t>
            </a:r>
          </a:p>
          <a:p>
            <a:pPr lvl="1"/>
            <a:r>
              <a:rPr lang="en-US" dirty="0"/>
              <a:t> </a:t>
            </a:r>
          </a:p>
        </p:txBody>
      </p:sp>
      <p:sp>
        <p:nvSpPr>
          <p:cNvPr id="7" name="TextBox 6">
            <a:extLst>
              <a:ext uri="{FF2B5EF4-FFF2-40B4-BE49-F238E27FC236}">
                <a16:creationId xmlns:a16="http://schemas.microsoft.com/office/drawing/2014/main" id="{B832B77A-9C7B-4AB6-BB2F-00CDF7AB712E}"/>
              </a:ext>
            </a:extLst>
          </p:cNvPr>
          <p:cNvSpPr txBox="1"/>
          <p:nvPr/>
        </p:nvSpPr>
        <p:spPr>
          <a:xfrm>
            <a:off x="679268" y="6438203"/>
            <a:ext cx="11015451" cy="369332"/>
          </a:xfrm>
          <a:prstGeom prst="rect">
            <a:avLst/>
          </a:prstGeom>
          <a:noFill/>
        </p:spPr>
        <p:txBody>
          <a:bodyPr wrap="none" rtlCol="0">
            <a:spAutoFit/>
          </a:bodyPr>
          <a:lstStyle/>
          <a:p>
            <a:r>
              <a:rPr lang="en-US" dirty="0" err="1"/>
              <a:t>BeatAML</a:t>
            </a:r>
            <a:r>
              <a:rPr lang="en-US" dirty="0"/>
              <a:t> doesn’t share any expr cell lines… can’t compare for now (Could potentially use expr-similarity to compare)</a:t>
            </a:r>
          </a:p>
        </p:txBody>
      </p:sp>
    </p:spTree>
    <p:extLst>
      <p:ext uri="{BB962C8B-B14F-4D97-AF65-F5344CB8AC3E}">
        <p14:creationId xmlns:p14="http://schemas.microsoft.com/office/powerpoint/2010/main" val="2933296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54F5D3F9-1001-4A96-A693-DB36F3A5F440}"/>
              </a:ext>
            </a:extLst>
          </p:cNvPr>
          <p:cNvSpPr/>
          <p:nvPr/>
        </p:nvSpPr>
        <p:spPr>
          <a:xfrm>
            <a:off x="3847606" y="417731"/>
            <a:ext cx="8109865" cy="6022538"/>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Rounded Corners 17">
            <a:extLst>
              <a:ext uri="{FF2B5EF4-FFF2-40B4-BE49-F238E27FC236}">
                <a16:creationId xmlns:a16="http://schemas.microsoft.com/office/drawing/2014/main" id="{99FABD9A-F57B-47CA-AAD4-D690CC3EC5E9}"/>
              </a:ext>
            </a:extLst>
          </p:cNvPr>
          <p:cNvSpPr/>
          <p:nvPr/>
        </p:nvSpPr>
        <p:spPr>
          <a:xfrm>
            <a:off x="7836732" y="2947932"/>
            <a:ext cx="3858494" cy="2953052"/>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Rounded Corners 16">
            <a:extLst>
              <a:ext uri="{FF2B5EF4-FFF2-40B4-BE49-F238E27FC236}">
                <a16:creationId xmlns:a16="http://schemas.microsoft.com/office/drawing/2014/main" id="{B146460F-B2AA-432C-8D74-E74DF87E420B}"/>
              </a:ext>
            </a:extLst>
          </p:cNvPr>
          <p:cNvSpPr/>
          <p:nvPr/>
        </p:nvSpPr>
        <p:spPr>
          <a:xfrm>
            <a:off x="186047" y="417731"/>
            <a:ext cx="3538847" cy="6022538"/>
          </a:xfrm>
          <a:prstGeom prst="roundRect">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6688AF1F-EB05-419E-BC17-D81E6D2EAB79}"/>
              </a:ext>
            </a:extLst>
          </p:cNvPr>
          <p:cNvSpPr/>
          <p:nvPr/>
        </p:nvSpPr>
        <p:spPr>
          <a:xfrm>
            <a:off x="4109851" y="479657"/>
            <a:ext cx="7585374" cy="3893560"/>
          </a:xfrm>
          <a:prstGeom prst="round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100AD2E-1B66-4A75-91EE-8E618E4A54F9}"/>
              </a:ext>
            </a:extLst>
          </p:cNvPr>
          <p:cNvSpPr/>
          <p:nvPr/>
        </p:nvSpPr>
        <p:spPr>
          <a:xfrm>
            <a:off x="321615" y="1206449"/>
            <a:ext cx="3253839" cy="1460665"/>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t>DepMap</a:t>
            </a:r>
            <a:br>
              <a:rPr lang="en-US" dirty="0"/>
            </a:br>
            <a:r>
              <a:rPr lang="en-US" dirty="0"/>
              <a:t>Achilles/</a:t>
            </a:r>
            <a:r>
              <a:rPr lang="en-US" dirty="0" err="1"/>
              <a:t>Avana</a:t>
            </a:r>
            <a:r>
              <a:rPr lang="en-US" dirty="0"/>
              <a:t>; Pooled CRISPR</a:t>
            </a:r>
          </a:p>
          <a:p>
            <a:pPr algn="ctr"/>
            <a:r>
              <a:rPr lang="en-US" dirty="0"/>
              <a:t>18333 genes </a:t>
            </a:r>
          </a:p>
          <a:p>
            <a:pPr algn="ctr"/>
            <a:r>
              <a:rPr lang="en-US" dirty="0"/>
              <a:t>625 cell lines </a:t>
            </a:r>
          </a:p>
          <a:p>
            <a:pPr algn="ctr"/>
            <a:r>
              <a:rPr lang="en-US" sz="2000" b="1" dirty="0">
                <a:solidFill>
                  <a:schemeClr val="tx1"/>
                </a:solidFill>
              </a:rPr>
              <a:t>~11 million observations</a:t>
            </a:r>
          </a:p>
        </p:txBody>
      </p:sp>
      <p:sp>
        <p:nvSpPr>
          <p:cNvPr id="5" name="Rectangle: Rounded Corners 4">
            <a:extLst>
              <a:ext uri="{FF2B5EF4-FFF2-40B4-BE49-F238E27FC236}">
                <a16:creationId xmlns:a16="http://schemas.microsoft.com/office/drawing/2014/main" id="{F39197B3-0EF8-4744-A2A3-2B36FE867B84}"/>
              </a:ext>
            </a:extLst>
          </p:cNvPr>
          <p:cNvSpPr/>
          <p:nvPr/>
        </p:nvSpPr>
        <p:spPr>
          <a:xfrm>
            <a:off x="290493" y="4139769"/>
            <a:ext cx="3294868" cy="1460665"/>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t>DepMap</a:t>
            </a:r>
            <a:br>
              <a:rPr lang="en-US" dirty="0"/>
            </a:br>
            <a:r>
              <a:rPr lang="en-US" dirty="0"/>
              <a:t>RNAi Combined Data</a:t>
            </a:r>
          </a:p>
          <a:p>
            <a:pPr algn="ctr"/>
            <a:r>
              <a:rPr lang="en-US" dirty="0"/>
              <a:t>17309 genes </a:t>
            </a:r>
          </a:p>
          <a:p>
            <a:pPr algn="ctr"/>
            <a:r>
              <a:rPr lang="en-US" dirty="0"/>
              <a:t>712 cell lines </a:t>
            </a:r>
          </a:p>
          <a:p>
            <a:pPr algn="ctr"/>
            <a:r>
              <a:rPr lang="en-US" sz="2000" b="1" dirty="0">
                <a:solidFill>
                  <a:schemeClr val="tx1"/>
                </a:solidFill>
              </a:rPr>
              <a:t>~12 million observations</a:t>
            </a:r>
          </a:p>
        </p:txBody>
      </p:sp>
      <p:sp>
        <p:nvSpPr>
          <p:cNvPr id="6" name="Rectangle: Rounded Corners 5">
            <a:extLst>
              <a:ext uri="{FF2B5EF4-FFF2-40B4-BE49-F238E27FC236}">
                <a16:creationId xmlns:a16="http://schemas.microsoft.com/office/drawing/2014/main" id="{B620277E-1DA1-4C36-9D03-B82A711DBA6C}"/>
              </a:ext>
            </a:extLst>
          </p:cNvPr>
          <p:cNvSpPr/>
          <p:nvPr/>
        </p:nvSpPr>
        <p:spPr>
          <a:xfrm>
            <a:off x="4114400" y="4435143"/>
            <a:ext cx="2854007" cy="166801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a:t>DepMap</a:t>
            </a:r>
            <a:r>
              <a:rPr lang="en-US" b="1" dirty="0"/>
              <a:t>; PRISM</a:t>
            </a:r>
            <a:br>
              <a:rPr lang="en-US" dirty="0"/>
            </a:br>
            <a:r>
              <a:rPr lang="en-US" dirty="0"/>
              <a:t>Barcoded &amp; Pooled cell-line drug response  data</a:t>
            </a:r>
          </a:p>
          <a:p>
            <a:pPr algn="ctr"/>
            <a:r>
              <a:rPr lang="en-US" b="1" dirty="0"/>
              <a:t>4686 compounds </a:t>
            </a:r>
          </a:p>
          <a:p>
            <a:pPr algn="ctr"/>
            <a:r>
              <a:rPr lang="en-US" dirty="0"/>
              <a:t>578 cell lines </a:t>
            </a:r>
          </a:p>
          <a:p>
            <a:pPr algn="ctr"/>
            <a:r>
              <a:rPr lang="en-US" sz="2000" b="1" dirty="0">
                <a:solidFill>
                  <a:schemeClr val="tx1"/>
                </a:solidFill>
              </a:rPr>
              <a:t>~2 million observations</a:t>
            </a:r>
          </a:p>
        </p:txBody>
      </p:sp>
      <p:sp>
        <p:nvSpPr>
          <p:cNvPr id="7" name="Rectangle: Rounded Corners 6">
            <a:extLst>
              <a:ext uri="{FF2B5EF4-FFF2-40B4-BE49-F238E27FC236}">
                <a16:creationId xmlns:a16="http://schemas.microsoft.com/office/drawing/2014/main" id="{51D1CB2A-582B-4E6F-A24D-C3B6A29AD870}"/>
              </a:ext>
            </a:extLst>
          </p:cNvPr>
          <p:cNvSpPr/>
          <p:nvPr/>
        </p:nvSpPr>
        <p:spPr>
          <a:xfrm>
            <a:off x="4302852" y="890808"/>
            <a:ext cx="3253838" cy="1614491"/>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Genomics of Drug Sensitivity in Cancer (GDSC)</a:t>
            </a:r>
          </a:p>
          <a:p>
            <a:pPr algn="ctr"/>
            <a:r>
              <a:rPr lang="en-US" dirty="0"/>
              <a:t>24 drugs </a:t>
            </a:r>
          </a:p>
          <a:p>
            <a:pPr algn="ctr"/>
            <a:r>
              <a:rPr lang="en-US" dirty="0"/>
              <a:t>504 cell-lines </a:t>
            </a:r>
          </a:p>
          <a:p>
            <a:pPr algn="ctr"/>
            <a:r>
              <a:rPr lang="en-US" sz="2800" b="1" dirty="0">
                <a:solidFill>
                  <a:schemeClr val="tx1"/>
                </a:solidFill>
              </a:rPr>
              <a:t>~250k observations</a:t>
            </a:r>
          </a:p>
        </p:txBody>
      </p:sp>
      <p:sp>
        <p:nvSpPr>
          <p:cNvPr id="8" name="Rectangle: Rounded Corners 7">
            <a:extLst>
              <a:ext uri="{FF2B5EF4-FFF2-40B4-BE49-F238E27FC236}">
                <a16:creationId xmlns:a16="http://schemas.microsoft.com/office/drawing/2014/main" id="{672F6C30-1789-4D80-98E9-0736D21E9190}"/>
              </a:ext>
            </a:extLst>
          </p:cNvPr>
          <p:cNvSpPr/>
          <p:nvPr/>
        </p:nvSpPr>
        <p:spPr>
          <a:xfrm>
            <a:off x="4346373" y="2568271"/>
            <a:ext cx="3210317" cy="1571498"/>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Cancer Cell Line Encyclopedia</a:t>
            </a:r>
          </a:p>
          <a:p>
            <a:pPr algn="ctr"/>
            <a:r>
              <a:rPr lang="en-US" dirty="0"/>
              <a:t>(CCLE)</a:t>
            </a:r>
          </a:p>
          <a:p>
            <a:pPr algn="ctr"/>
            <a:r>
              <a:rPr lang="en-US" dirty="0"/>
              <a:t>24 drugs </a:t>
            </a:r>
          </a:p>
          <a:p>
            <a:pPr algn="ctr"/>
            <a:r>
              <a:rPr lang="en-US" dirty="0"/>
              <a:t>492 cell-lines </a:t>
            </a:r>
          </a:p>
          <a:p>
            <a:pPr algn="ctr"/>
            <a:r>
              <a:rPr lang="en-US" sz="2800" b="1" dirty="0">
                <a:solidFill>
                  <a:schemeClr val="tx1"/>
                </a:solidFill>
              </a:rPr>
              <a:t>~12k observations</a:t>
            </a:r>
          </a:p>
        </p:txBody>
      </p:sp>
      <p:sp>
        <p:nvSpPr>
          <p:cNvPr id="9" name="Rectangle: Rounded Corners 8">
            <a:extLst>
              <a:ext uri="{FF2B5EF4-FFF2-40B4-BE49-F238E27FC236}">
                <a16:creationId xmlns:a16="http://schemas.microsoft.com/office/drawing/2014/main" id="{C3C0D61B-A500-457C-852C-5E3B6FB19E31}"/>
              </a:ext>
            </a:extLst>
          </p:cNvPr>
          <p:cNvSpPr/>
          <p:nvPr/>
        </p:nvSpPr>
        <p:spPr>
          <a:xfrm>
            <a:off x="8023760" y="1041942"/>
            <a:ext cx="3253838" cy="13122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BeatAML</a:t>
            </a:r>
            <a:r>
              <a:rPr lang="en-US" dirty="0"/>
              <a:t> </a:t>
            </a:r>
          </a:p>
          <a:p>
            <a:pPr algn="ctr"/>
            <a:r>
              <a:rPr lang="en-US" dirty="0"/>
              <a:t>386 drugs </a:t>
            </a:r>
          </a:p>
          <a:p>
            <a:pPr algn="ctr"/>
            <a:r>
              <a:rPr lang="en-US" dirty="0"/>
              <a:t>529 patients</a:t>
            </a:r>
          </a:p>
          <a:p>
            <a:pPr algn="ctr"/>
            <a:r>
              <a:rPr lang="en-US" sz="2800" b="1" dirty="0">
                <a:solidFill>
                  <a:schemeClr val="tx1"/>
                </a:solidFill>
              </a:rPr>
              <a:t>~73k observations</a:t>
            </a:r>
          </a:p>
        </p:txBody>
      </p:sp>
      <p:sp>
        <p:nvSpPr>
          <p:cNvPr id="11" name="Rectangle: Rounded Corners 10">
            <a:extLst>
              <a:ext uri="{FF2B5EF4-FFF2-40B4-BE49-F238E27FC236}">
                <a16:creationId xmlns:a16="http://schemas.microsoft.com/office/drawing/2014/main" id="{60DF27DE-8902-4A0B-AB51-BE27C276F959}"/>
              </a:ext>
            </a:extLst>
          </p:cNvPr>
          <p:cNvSpPr/>
          <p:nvPr/>
        </p:nvSpPr>
        <p:spPr>
          <a:xfrm>
            <a:off x="8041573" y="2468695"/>
            <a:ext cx="3253838" cy="1312224"/>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HNSCC</a:t>
            </a:r>
          </a:p>
          <a:p>
            <a:pPr algn="ctr"/>
            <a:r>
              <a:rPr lang="en-US" dirty="0"/>
              <a:t>238 drugs </a:t>
            </a:r>
          </a:p>
          <a:p>
            <a:pPr algn="ctr"/>
            <a:r>
              <a:rPr lang="en-US" dirty="0"/>
              <a:t>20 patients</a:t>
            </a:r>
          </a:p>
          <a:p>
            <a:pPr algn="ctr"/>
            <a:r>
              <a:rPr lang="en-US" sz="2800" b="1" dirty="0">
                <a:solidFill>
                  <a:schemeClr val="tx1"/>
                </a:solidFill>
              </a:rPr>
              <a:t>~3k observations</a:t>
            </a:r>
          </a:p>
        </p:txBody>
      </p:sp>
      <p:sp>
        <p:nvSpPr>
          <p:cNvPr id="2" name="TextBox 1">
            <a:extLst>
              <a:ext uri="{FF2B5EF4-FFF2-40B4-BE49-F238E27FC236}">
                <a16:creationId xmlns:a16="http://schemas.microsoft.com/office/drawing/2014/main" id="{7E490763-3599-4B44-BEF3-93AB30307D73}"/>
              </a:ext>
            </a:extLst>
          </p:cNvPr>
          <p:cNvSpPr txBox="1"/>
          <p:nvPr/>
        </p:nvSpPr>
        <p:spPr>
          <a:xfrm>
            <a:off x="6968407" y="5847461"/>
            <a:ext cx="2110706" cy="646331"/>
          </a:xfrm>
          <a:prstGeom prst="rect">
            <a:avLst/>
          </a:prstGeom>
          <a:noFill/>
        </p:spPr>
        <p:txBody>
          <a:bodyPr wrap="none" rtlCol="0">
            <a:spAutoFit/>
          </a:bodyPr>
          <a:lstStyle/>
          <a:p>
            <a:r>
              <a:rPr lang="en-US" sz="3600" b="1" dirty="0"/>
              <a:t>Drug Data</a:t>
            </a:r>
          </a:p>
        </p:txBody>
      </p:sp>
      <p:sp>
        <p:nvSpPr>
          <p:cNvPr id="13" name="TextBox 12">
            <a:extLst>
              <a:ext uri="{FF2B5EF4-FFF2-40B4-BE49-F238E27FC236}">
                <a16:creationId xmlns:a16="http://schemas.microsoft.com/office/drawing/2014/main" id="{6DC37296-1029-4C09-9622-046B0DCA8ED3}"/>
              </a:ext>
            </a:extLst>
          </p:cNvPr>
          <p:cNvSpPr txBox="1"/>
          <p:nvPr/>
        </p:nvSpPr>
        <p:spPr>
          <a:xfrm>
            <a:off x="532848" y="2926388"/>
            <a:ext cx="2938625" cy="954107"/>
          </a:xfrm>
          <a:prstGeom prst="rect">
            <a:avLst/>
          </a:prstGeom>
          <a:noFill/>
        </p:spPr>
        <p:txBody>
          <a:bodyPr wrap="none" rtlCol="0">
            <a:spAutoFit/>
          </a:bodyPr>
          <a:lstStyle/>
          <a:p>
            <a:r>
              <a:rPr lang="en-US" sz="2800" b="1" dirty="0"/>
              <a:t>Gene-Dependency</a:t>
            </a:r>
          </a:p>
          <a:p>
            <a:pPr algn="ctr"/>
            <a:r>
              <a:rPr lang="en-US" sz="2800" b="1" dirty="0"/>
              <a:t>Data</a:t>
            </a:r>
          </a:p>
        </p:txBody>
      </p:sp>
      <p:sp>
        <p:nvSpPr>
          <p:cNvPr id="14" name="TextBox 13">
            <a:extLst>
              <a:ext uri="{FF2B5EF4-FFF2-40B4-BE49-F238E27FC236}">
                <a16:creationId xmlns:a16="http://schemas.microsoft.com/office/drawing/2014/main" id="{526C1F30-F692-4D37-8B42-3490BEC635E5}"/>
              </a:ext>
            </a:extLst>
          </p:cNvPr>
          <p:cNvSpPr txBox="1"/>
          <p:nvPr/>
        </p:nvSpPr>
        <p:spPr>
          <a:xfrm>
            <a:off x="5664517" y="479657"/>
            <a:ext cx="4924810" cy="523220"/>
          </a:xfrm>
          <a:prstGeom prst="rect">
            <a:avLst/>
          </a:prstGeom>
          <a:noFill/>
        </p:spPr>
        <p:txBody>
          <a:bodyPr wrap="none" rtlCol="0">
            <a:spAutoFit/>
          </a:bodyPr>
          <a:lstStyle/>
          <a:p>
            <a:r>
              <a:rPr lang="en-US" sz="2800" b="1" dirty="0"/>
              <a:t>Traditional Dose-Response Data</a:t>
            </a:r>
          </a:p>
        </p:txBody>
      </p:sp>
      <p:sp>
        <p:nvSpPr>
          <p:cNvPr id="19" name="Rectangle: Rounded Corners 18">
            <a:extLst>
              <a:ext uri="{FF2B5EF4-FFF2-40B4-BE49-F238E27FC236}">
                <a16:creationId xmlns:a16="http://schemas.microsoft.com/office/drawing/2014/main" id="{6972DEFF-7A55-465F-AB18-C219D4CF97F6}"/>
              </a:ext>
            </a:extLst>
          </p:cNvPr>
          <p:cNvSpPr/>
          <p:nvPr/>
        </p:nvSpPr>
        <p:spPr>
          <a:xfrm>
            <a:off x="8064106" y="3986060"/>
            <a:ext cx="3253838" cy="1609633"/>
          </a:xfrm>
          <a:prstGeom prst="round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Cancer Target Discovery and Development (CTD2)</a:t>
            </a:r>
          </a:p>
          <a:p>
            <a:pPr algn="ctr"/>
            <a:r>
              <a:rPr lang="en-US" dirty="0"/>
              <a:t>645 Drugs </a:t>
            </a:r>
          </a:p>
          <a:p>
            <a:pPr algn="ctr"/>
            <a:r>
              <a:rPr lang="en-US" dirty="0"/>
              <a:t>481 Cell Lines</a:t>
            </a:r>
          </a:p>
          <a:p>
            <a:pPr algn="ctr"/>
            <a:r>
              <a:rPr lang="en-US" sz="2400" b="1" dirty="0">
                <a:solidFill>
                  <a:schemeClr val="tx1"/>
                </a:solidFill>
              </a:rPr>
              <a:t> ~260k Observations </a:t>
            </a:r>
          </a:p>
        </p:txBody>
      </p:sp>
    </p:spTree>
    <p:extLst>
      <p:ext uri="{BB962C8B-B14F-4D97-AF65-F5344CB8AC3E}">
        <p14:creationId xmlns:p14="http://schemas.microsoft.com/office/powerpoint/2010/main" val="21002843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F3B05-1A51-4D50-A950-7F10B76CA757}"/>
              </a:ext>
            </a:extLst>
          </p:cNvPr>
          <p:cNvSpPr>
            <a:spLocks noGrp="1"/>
          </p:cNvSpPr>
          <p:nvPr>
            <p:ph type="title"/>
          </p:nvPr>
        </p:nvSpPr>
        <p:spPr/>
        <p:txBody>
          <a:bodyPr/>
          <a:lstStyle/>
          <a:p>
            <a:r>
              <a:rPr lang="en-US" dirty="0"/>
              <a:t>Dataset Subsets</a:t>
            </a:r>
          </a:p>
        </p:txBody>
      </p:sp>
      <p:sp>
        <p:nvSpPr>
          <p:cNvPr id="5" name="Rectangle 2">
            <a:extLst>
              <a:ext uri="{FF2B5EF4-FFF2-40B4-BE49-F238E27FC236}">
                <a16:creationId xmlns:a16="http://schemas.microsoft.com/office/drawing/2014/main" id="{D0F9DDF8-6EBC-433A-8CAE-3AC3E9F70021}"/>
              </a:ext>
            </a:extLst>
          </p:cNvPr>
          <p:cNvSpPr>
            <a:spLocks noChangeArrowheads="1"/>
          </p:cNvSpPr>
          <p:nvPr/>
        </p:nvSpPr>
        <p:spPr bwMode="auto">
          <a:xfrm>
            <a:off x="838200" y="1431514"/>
            <a:ext cx="5353594" cy="517064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RNAi_dependency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test -&gt; 57208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RNAi_dependency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train -&gt; 186480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RNAi_dependency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42851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crispr_dependency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train -&gt; 202124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crispr_dependency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46594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crispr_dependency</a:t>
            </a:r>
            <a:r>
              <a:rPr kumimoji="0" lang="en-US" altLang="en-US" sz="1600" b="0" i="0" u="none" strike="noStrike" cap="none" normalizeH="0" baseline="0" dirty="0">
                <a:ln>
                  <a:noFill/>
                </a:ln>
                <a:solidFill>
                  <a:srgbClr val="000000"/>
                </a:solidFill>
                <a:effectLst/>
                <a:latin typeface="Bahnschrift Light" panose="020B0502040204020203" pitchFamily="34" charset="0"/>
              </a:rPr>
              <a:t> -&gt; test -&gt; 62250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pooled_drugresp_prism</a:t>
            </a:r>
            <a:r>
              <a:rPr kumimoji="0" lang="en-US" altLang="en-US" sz="1600" b="0" i="0" u="none" strike="noStrike" cap="none" normalizeH="0" baseline="0" dirty="0">
                <a:ln>
                  <a:noFill/>
                </a:ln>
                <a:solidFill>
                  <a:srgbClr val="000000"/>
                </a:solidFill>
                <a:effectLst/>
                <a:latin typeface="Bahnschrift Light" panose="020B0502040204020203" pitchFamily="34" charset="0"/>
              </a:rPr>
              <a:t> -&gt; train -&gt; 98993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pooled_drugresp_prism</a:t>
            </a:r>
            <a:r>
              <a:rPr kumimoji="0" lang="en-US" altLang="en-US" sz="1600" b="0" i="0" u="none" strike="noStrike" cap="none" normalizeH="0" baseline="0" dirty="0">
                <a:ln>
                  <a:noFill/>
                </a:ln>
                <a:solidFill>
                  <a:srgbClr val="000000"/>
                </a:solidFill>
                <a:effectLst/>
                <a:latin typeface="Bahnschrift Light" panose="020B0502040204020203" pitchFamily="34" charset="0"/>
              </a:rPr>
              <a:t> -&gt; test -&gt; 30535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pooled_drugresp_prism</a:t>
            </a:r>
            <a:r>
              <a:rPr kumimoji="0" lang="en-US" altLang="en-US" sz="1600" b="0" i="0" u="none" strike="noStrike" cap="none" normalizeH="0" baseline="0" dirty="0">
                <a:ln>
                  <a:noFill/>
                </a:ln>
                <a:solidFill>
                  <a:srgbClr val="000000"/>
                </a:solidFill>
                <a:effectLst/>
                <a:latin typeface="Bahnschrift Light" panose="020B0502040204020203" pitchFamily="34" charset="0"/>
              </a:rPr>
              <a:t>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22899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AUC_GDSC -&gt; train -&gt; 10824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AUC_GDSC -&gt; test -&gt; 3333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AUC_GDSC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2507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CTRP_AUC -&gt; train -&gt; 17995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CTRP_AUC -&gt; test -&gt; 5497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CTRP_AUC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4138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AUC_drug_CCLE</a:t>
            </a:r>
            <a:r>
              <a:rPr kumimoji="0" lang="en-US" altLang="en-US" sz="1600" b="0" i="0" u="none" strike="noStrike" cap="none" normalizeH="0" baseline="0" dirty="0">
                <a:ln>
                  <a:noFill/>
                </a:ln>
                <a:solidFill>
                  <a:srgbClr val="000000"/>
                </a:solidFill>
                <a:effectLst/>
                <a:latin typeface="Bahnschrift Light" panose="020B0502040204020203" pitchFamily="34" charset="0"/>
              </a:rPr>
              <a:t> -&gt;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0" i="0" u="none" strike="noStrike" cap="none" normalizeH="0" baseline="0" dirty="0">
                <a:ln>
                  <a:noFill/>
                </a:ln>
                <a:solidFill>
                  <a:srgbClr val="000000"/>
                </a:solidFill>
                <a:effectLst/>
                <a:latin typeface="Bahnschrift Light" panose="020B0502040204020203" pitchFamily="34" charset="0"/>
              </a:rPr>
              <a:t> -&gt; 339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AUC_drug_CCLE</a:t>
            </a:r>
            <a:r>
              <a:rPr kumimoji="0" lang="en-US" altLang="en-US" sz="1600" b="0" i="0" u="none" strike="noStrike" cap="none" normalizeH="0" baseline="0" dirty="0">
                <a:ln>
                  <a:noFill/>
                </a:ln>
                <a:solidFill>
                  <a:srgbClr val="000000"/>
                </a:solidFill>
                <a:effectLst/>
                <a:latin typeface="Bahnschrift Light" panose="020B0502040204020203" pitchFamily="34" charset="0"/>
              </a:rPr>
              <a:t> -&gt; test -&gt; 471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0" i="0" u="none" strike="noStrike" cap="none" normalizeH="0" baseline="0" dirty="0" err="1">
                <a:ln>
                  <a:noFill/>
                </a:ln>
                <a:solidFill>
                  <a:srgbClr val="000000"/>
                </a:solidFill>
                <a:effectLst/>
                <a:latin typeface="Bahnschrift Light" panose="020B0502040204020203" pitchFamily="34" charset="0"/>
              </a:rPr>
              <a:t>AUC_drug_CCLE</a:t>
            </a:r>
            <a:r>
              <a:rPr kumimoji="0" lang="en-US" altLang="en-US" sz="1600" b="0" i="0" u="none" strike="noStrike" cap="none" normalizeH="0" baseline="0" dirty="0">
                <a:ln>
                  <a:noFill/>
                </a:ln>
                <a:solidFill>
                  <a:srgbClr val="000000"/>
                </a:solidFill>
                <a:effectLst/>
                <a:latin typeface="Bahnschrift Light" panose="020B0502040204020203" pitchFamily="34" charset="0"/>
              </a:rPr>
              <a:t> -&gt; train -&gt; 1473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1" i="0" u="none" strike="noStrike" cap="none" normalizeH="0" baseline="0" dirty="0" err="1">
                <a:ln>
                  <a:noFill/>
                </a:ln>
                <a:solidFill>
                  <a:srgbClr val="000000"/>
                </a:solidFill>
                <a:effectLst/>
                <a:latin typeface="Bahnschrift Light" panose="020B0502040204020203" pitchFamily="34" charset="0"/>
              </a:rPr>
              <a:t>beatAML_AUC</a:t>
            </a:r>
            <a:r>
              <a:rPr kumimoji="0" lang="en-US" altLang="en-US" sz="1600" b="1" i="0" u="none" strike="noStrike" cap="none" normalizeH="0" baseline="0" dirty="0">
                <a:ln>
                  <a:noFill/>
                </a:ln>
                <a:solidFill>
                  <a:srgbClr val="000000"/>
                </a:solidFill>
                <a:effectLst/>
                <a:latin typeface="Bahnschrift Light" panose="020B0502040204020203" pitchFamily="34" charset="0"/>
              </a:rPr>
              <a:t> -&gt; train -&gt; 1122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1" i="0" u="none" strike="noStrike" cap="none" normalizeH="0" baseline="0" dirty="0" err="1">
                <a:ln>
                  <a:noFill/>
                </a:ln>
                <a:solidFill>
                  <a:srgbClr val="000000"/>
                </a:solidFill>
                <a:effectLst/>
                <a:latin typeface="Bahnschrift Light" panose="020B0502040204020203" pitchFamily="34" charset="0"/>
              </a:rPr>
              <a:t>beatAML_AUC</a:t>
            </a:r>
            <a:r>
              <a:rPr kumimoji="0" lang="en-US" altLang="en-US" sz="1600" b="1" i="0" u="none" strike="noStrike" cap="none" normalizeH="0" baseline="0" dirty="0">
                <a:ln>
                  <a:noFill/>
                </a:ln>
                <a:solidFill>
                  <a:srgbClr val="000000"/>
                </a:solidFill>
                <a:effectLst/>
                <a:latin typeface="Bahnschrift Light" panose="020B0502040204020203" pitchFamily="34" charset="0"/>
              </a:rPr>
              <a:t> -&gt; </a:t>
            </a:r>
            <a:r>
              <a:rPr kumimoji="0" lang="en-US" altLang="en-US" sz="1600" b="1" i="0" u="none" strike="noStrike" cap="none" normalizeH="0" baseline="0" dirty="0" err="1">
                <a:ln>
                  <a:noFill/>
                </a:ln>
                <a:solidFill>
                  <a:srgbClr val="000000"/>
                </a:solidFill>
                <a:effectLst/>
                <a:latin typeface="Bahnschrift Light" panose="020B0502040204020203" pitchFamily="34" charset="0"/>
              </a:rPr>
              <a:t>val</a:t>
            </a:r>
            <a:r>
              <a:rPr kumimoji="0" lang="en-US" altLang="en-US" sz="1600" b="1" i="0" u="none" strike="noStrike" cap="none" normalizeH="0" baseline="0" dirty="0">
                <a:ln>
                  <a:noFill/>
                </a:ln>
                <a:solidFill>
                  <a:srgbClr val="000000"/>
                </a:solidFill>
                <a:effectLst/>
                <a:latin typeface="Bahnschrift Light" panose="020B0502040204020203" pitchFamily="34" charset="0"/>
              </a:rPr>
              <a:t> -&gt; 272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a:ln>
                  <a:noFill/>
                </a:ln>
                <a:solidFill>
                  <a:srgbClr val="000000"/>
                </a:solidFill>
                <a:effectLst/>
                <a:latin typeface="Bahnschrift Light" panose="020B0502040204020203" pitchFamily="34" charset="0"/>
              </a:rPr>
              <a:t>set sizes: </a:t>
            </a:r>
            <a:r>
              <a:rPr kumimoji="0" lang="en-US" altLang="en-US" sz="1600" b="1" i="0" u="none" strike="noStrike" cap="none" normalizeH="0" baseline="0" dirty="0" err="1">
                <a:ln>
                  <a:noFill/>
                </a:ln>
                <a:solidFill>
                  <a:srgbClr val="000000"/>
                </a:solidFill>
                <a:effectLst/>
                <a:latin typeface="Bahnschrift Light" panose="020B0502040204020203" pitchFamily="34" charset="0"/>
              </a:rPr>
              <a:t>beatAML_AUC</a:t>
            </a:r>
            <a:r>
              <a:rPr kumimoji="0" lang="en-US" altLang="en-US" sz="1600" b="1" i="0" u="none" strike="noStrike" cap="none" normalizeH="0" baseline="0" dirty="0">
                <a:ln>
                  <a:noFill/>
                </a:ln>
                <a:solidFill>
                  <a:srgbClr val="000000"/>
                </a:solidFill>
                <a:effectLst/>
                <a:latin typeface="Bahnschrift Light" panose="020B0502040204020203" pitchFamily="34" charset="0"/>
              </a:rPr>
              <a:t> -&gt; test -&gt; 355</a:t>
            </a:r>
            <a:r>
              <a:rPr kumimoji="0" lang="en-US" altLang="en-US" sz="1600" b="1" i="0" u="none" strike="noStrike" cap="none" normalizeH="0" baseline="0" dirty="0">
                <a:ln>
                  <a:noFill/>
                </a:ln>
                <a:solidFill>
                  <a:schemeClr val="tx1"/>
                </a:solidFill>
                <a:effectLst/>
                <a:latin typeface="Bahnschrift Light" panose="020B0502040204020203" pitchFamily="34" charset="0"/>
              </a:rPr>
              <a:t> </a:t>
            </a:r>
          </a:p>
        </p:txBody>
      </p:sp>
      <p:sp>
        <p:nvSpPr>
          <p:cNvPr id="6" name="TextBox 5">
            <a:extLst>
              <a:ext uri="{FF2B5EF4-FFF2-40B4-BE49-F238E27FC236}">
                <a16:creationId xmlns:a16="http://schemas.microsoft.com/office/drawing/2014/main" id="{B98A0F08-3609-405F-81B3-AB83FE733D6B}"/>
              </a:ext>
            </a:extLst>
          </p:cNvPr>
          <p:cNvSpPr txBox="1"/>
          <p:nvPr/>
        </p:nvSpPr>
        <p:spPr>
          <a:xfrm>
            <a:off x="4767943" y="5908100"/>
            <a:ext cx="3456395" cy="584775"/>
          </a:xfrm>
          <a:prstGeom prst="rect">
            <a:avLst/>
          </a:prstGeom>
          <a:noFill/>
        </p:spPr>
        <p:txBody>
          <a:bodyPr wrap="none" rtlCol="0">
            <a:spAutoFit/>
          </a:bodyPr>
          <a:lstStyle/>
          <a:p>
            <a:r>
              <a:rPr lang="en-US" sz="3200" dirty="0"/>
              <a:t>~2000 observations</a:t>
            </a:r>
          </a:p>
        </p:txBody>
      </p:sp>
      <p:sp>
        <p:nvSpPr>
          <p:cNvPr id="7" name="Right Brace 6">
            <a:extLst>
              <a:ext uri="{FF2B5EF4-FFF2-40B4-BE49-F238E27FC236}">
                <a16:creationId xmlns:a16="http://schemas.microsoft.com/office/drawing/2014/main" id="{4FEECED5-DE43-4FC5-A325-B345DE854A6C}"/>
              </a:ext>
            </a:extLst>
          </p:cNvPr>
          <p:cNvSpPr/>
          <p:nvPr/>
        </p:nvSpPr>
        <p:spPr>
          <a:xfrm>
            <a:off x="5444580" y="1561100"/>
            <a:ext cx="1763486" cy="4346999"/>
          </a:xfrm>
          <a:prstGeom prst="rightBrace">
            <a:avLst>
              <a:gd name="adj1" fmla="val 8333"/>
              <a:gd name="adj2" fmla="val 47849"/>
            </a:avLst>
          </a:prstGeom>
          <a:ln w="571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 name="TextBox 7">
            <a:extLst>
              <a:ext uri="{FF2B5EF4-FFF2-40B4-BE49-F238E27FC236}">
                <a16:creationId xmlns:a16="http://schemas.microsoft.com/office/drawing/2014/main" id="{C2E3DD1E-3889-4F49-844C-9751432B33DA}"/>
              </a:ext>
            </a:extLst>
          </p:cNvPr>
          <p:cNvSpPr txBox="1"/>
          <p:nvPr/>
        </p:nvSpPr>
        <p:spPr>
          <a:xfrm>
            <a:off x="7884703" y="3425281"/>
            <a:ext cx="3433953" cy="584775"/>
          </a:xfrm>
          <a:prstGeom prst="rect">
            <a:avLst/>
          </a:prstGeom>
          <a:noFill/>
        </p:spPr>
        <p:txBody>
          <a:bodyPr wrap="none" rtlCol="0">
            <a:spAutoFit/>
          </a:bodyPr>
          <a:lstStyle/>
          <a:p>
            <a:r>
              <a:rPr lang="en-US" sz="3200" dirty="0"/>
              <a:t>~500k observations</a:t>
            </a:r>
          </a:p>
        </p:txBody>
      </p:sp>
    </p:spTree>
    <p:extLst>
      <p:ext uri="{BB962C8B-B14F-4D97-AF65-F5344CB8AC3E}">
        <p14:creationId xmlns:p14="http://schemas.microsoft.com/office/powerpoint/2010/main" val="40960154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EE79-B7A5-4E82-88BE-F664AE02637A}"/>
              </a:ext>
            </a:extLst>
          </p:cNvPr>
          <p:cNvSpPr>
            <a:spLocks noGrp="1"/>
          </p:cNvSpPr>
          <p:nvPr>
            <p:ph type="title"/>
          </p:nvPr>
        </p:nvSpPr>
        <p:spPr/>
        <p:txBody>
          <a:bodyPr/>
          <a:lstStyle/>
          <a:p>
            <a:r>
              <a:rPr lang="en-US" dirty="0"/>
              <a:t>Variable Selection: Associated AML Genes </a:t>
            </a:r>
          </a:p>
        </p:txBody>
      </p:sp>
      <p:sp>
        <p:nvSpPr>
          <p:cNvPr id="3" name="Content Placeholder 2">
            <a:extLst>
              <a:ext uri="{FF2B5EF4-FFF2-40B4-BE49-F238E27FC236}">
                <a16:creationId xmlns:a16="http://schemas.microsoft.com/office/drawing/2014/main" id="{23621D63-9361-4C7B-87F0-2850FE7F941C}"/>
              </a:ext>
            </a:extLst>
          </p:cNvPr>
          <p:cNvSpPr>
            <a:spLocks noGrp="1"/>
          </p:cNvSpPr>
          <p:nvPr>
            <p:ph idx="1"/>
          </p:nvPr>
        </p:nvSpPr>
        <p:spPr/>
        <p:txBody>
          <a:bodyPr>
            <a:normAutofit fontScale="77500" lnSpcReduction="20000"/>
          </a:bodyPr>
          <a:lstStyle/>
          <a:p>
            <a:pPr marL="514350" indent="-514350">
              <a:buAutoNum type="arabicPeriod"/>
            </a:pPr>
            <a:r>
              <a:rPr lang="en-US" dirty="0"/>
              <a:t>Download </a:t>
            </a:r>
            <a:r>
              <a:rPr lang="en-US" dirty="0" err="1"/>
              <a:t>GeneMania</a:t>
            </a:r>
            <a:r>
              <a:rPr lang="en-US" dirty="0"/>
              <a:t> DB of aggregated Gene-Gene Interactions: </a:t>
            </a:r>
          </a:p>
          <a:p>
            <a:pPr marL="514350" indent="-514350">
              <a:buAutoNum type="arabicPeriod"/>
            </a:pPr>
            <a:r>
              <a:rPr lang="en-US" dirty="0"/>
              <a:t>For each gene implicated in the AML pathway: </a:t>
            </a:r>
          </a:p>
          <a:p>
            <a:pPr marL="971550" lvl="1" indent="-514350">
              <a:buAutoNum type="arabicPeriod"/>
            </a:pPr>
            <a:r>
              <a:rPr lang="en-US" dirty="0"/>
              <a:t>Find first order neighbors of Gene-Gene Interactions</a:t>
            </a:r>
          </a:p>
          <a:p>
            <a:pPr marL="514350" indent="-514350">
              <a:buAutoNum type="arabicPeriod"/>
            </a:pPr>
            <a:r>
              <a:rPr lang="en-US" dirty="0"/>
              <a:t>given this collection of genes: </a:t>
            </a:r>
          </a:p>
          <a:p>
            <a:pPr marL="971550" lvl="1" indent="-514350">
              <a:buAutoNum type="arabicPeriod"/>
            </a:pPr>
            <a:r>
              <a:rPr lang="en-US" dirty="0"/>
              <a:t>Filter to 500 genes by highest edge weights </a:t>
            </a:r>
          </a:p>
          <a:p>
            <a:pPr marL="1428750" lvl="2" indent="-514350">
              <a:buAutoNum type="arabicPeriod"/>
            </a:pPr>
            <a:r>
              <a:rPr lang="en-US" dirty="0" err="1"/>
              <a:t>genemania</a:t>
            </a:r>
            <a:r>
              <a:rPr lang="en-US" dirty="0"/>
              <a:t> edge weights ~ predicted importance for inferring gene function</a:t>
            </a:r>
          </a:p>
          <a:p>
            <a:pPr marL="914400" lvl="2" indent="0">
              <a:buNone/>
            </a:pPr>
            <a:endParaRPr lang="en-US" dirty="0"/>
          </a:p>
          <a:p>
            <a:pPr marL="0" indent="0">
              <a:buNone/>
            </a:pPr>
            <a:r>
              <a:rPr lang="en-US" sz="4200" dirty="0"/>
              <a:t>This provides genes in the AML pathway </a:t>
            </a:r>
            <a:r>
              <a:rPr lang="en-US" sz="4200" b="1" dirty="0"/>
              <a:t>AND</a:t>
            </a:r>
            <a:r>
              <a:rPr lang="en-US" sz="4200" dirty="0"/>
              <a:t> genes that have strong evidence/predicted-importance for gene-gene interactions with these AML genes. </a:t>
            </a:r>
          </a:p>
          <a:p>
            <a:pPr marL="0" indent="0">
              <a:buNone/>
            </a:pPr>
            <a:endParaRPr lang="en-US" dirty="0"/>
          </a:p>
          <a:p>
            <a:pPr marL="0" indent="0">
              <a:buNone/>
            </a:pPr>
            <a:r>
              <a:rPr lang="en-US" dirty="0"/>
              <a:t>EXTENSION: </a:t>
            </a:r>
            <a:r>
              <a:rPr lang="en-US" b="1" dirty="0"/>
              <a:t>Future models can use gene-gene interaction network in a more structured method (</a:t>
            </a:r>
            <a:r>
              <a:rPr lang="en-US" b="1" dirty="0" err="1"/>
              <a:t>eg</a:t>
            </a:r>
            <a:r>
              <a:rPr lang="en-US" b="1" dirty="0"/>
              <a:t> Graph Neural Networks) </a:t>
            </a:r>
          </a:p>
        </p:txBody>
      </p:sp>
    </p:spTree>
    <p:extLst>
      <p:ext uri="{BB962C8B-B14F-4D97-AF65-F5344CB8AC3E}">
        <p14:creationId xmlns:p14="http://schemas.microsoft.com/office/powerpoint/2010/main" val="2834640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C8861-9B74-475A-AD82-CBECC228C029}"/>
              </a:ext>
            </a:extLst>
          </p:cNvPr>
          <p:cNvSpPr>
            <a:spLocks noGrp="1"/>
          </p:cNvSpPr>
          <p:nvPr>
            <p:ph type="title"/>
          </p:nvPr>
        </p:nvSpPr>
        <p:spPr>
          <a:xfrm>
            <a:off x="261257" y="9751"/>
            <a:ext cx="11092543" cy="1325563"/>
          </a:xfrm>
        </p:spPr>
        <p:txBody>
          <a:bodyPr/>
          <a:lstStyle/>
          <a:p>
            <a:r>
              <a:rPr lang="en-US" dirty="0"/>
              <a:t>Response Datatype: Pooled Gene Dependency</a:t>
            </a:r>
          </a:p>
        </p:txBody>
      </p:sp>
      <p:pic>
        <p:nvPicPr>
          <p:cNvPr id="10242" name="Picture 2">
            <a:extLst>
              <a:ext uri="{FF2B5EF4-FFF2-40B4-BE49-F238E27FC236}">
                <a16:creationId xmlns:a16="http://schemas.microsoft.com/office/drawing/2014/main" id="{ECA78540-550D-4C89-A6B5-D174E167AD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0757" y="956231"/>
            <a:ext cx="4360015" cy="5522686"/>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27083306-D6D3-4B7B-9A9C-561735B1945F}"/>
              </a:ext>
            </a:extLst>
          </p:cNvPr>
          <p:cNvSpPr/>
          <p:nvPr/>
        </p:nvSpPr>
        <p:spPr>
          <a:xfrm>
            <a:off x="99500" y="6478917"/>
            <a:ext cx="4360015" cy="369332"/>
          </a:xfrm>
          <a:prstGeom prst="rect">
            <a:avLst/>
          </a:prstGeom>
        </p:spPr>
        <p:txBody>
          <a:bodyPr wrap="square">
            <a:spAutoFit/>
          </a:bodyPr>
          <a:lstStyle/>
          <a:p>
            <a:pPr algn="r"/>
            <a:r>
              <a:rPr lang="en-US" dirty="0"/>
              <a:t>Short hairpin RNA. </a:t>
            </a:r>
            <a:r>
              <a:rPr lang="en-US" i="1" dirty="0"/>
              <a:t>Wikipedia</a:t>
            </a:r>
            <a:r>
              <a:rPr lang="en-US" dirty="0"/>
              <a:t> (2019).</a:t>
            </a:r>
            <a:endParaRPr lang="en-US" dirty="0">
              <a:effectLst/>
            </a:endParaRPr>
          </a:p>
        </p:txBody>
      </p:sp>
      <p:sp>
        <p:nvSpPr>
          <p:cNvPr id="8" name="Rectangle 7">
            <a:extLst>
              <a:ext uri="{FF2B5EF4-FFF2-40B4-BE49-F238E27FC236}">
                <a16:creationId xmlns:a16="http://schemas.microsoft.com/office/drawing/2014/main" id="{99D03105-1CD0-4554-BC87-9FBA5C7BD6C7}"/>
              </a:ext>
            </a:extLst>
          </p:cNvPr>
          <p:cNvSpPr/>
          <p:nvPr/>
        </p:nvSpPr>
        <p:spPr>
          <a:xfrm>
            <a:off x="5108960" y="6442131"/>
            <a:ext cx="6995886" cy="430887"/>
          </a:xfrm>
          <a:prstGeom prst="rect">
            <a:avLst/>
          </a:prstGeom>
        </p:spPr>
        <p:txBody>
          <a:bodyPr wrap="square">
            <a:spAutoFit/>
          </a:bodyPr>
          <a:lstStyle/>
          <a:p>
            <a:pPr>
              <a:spcBef>
                <a:spcPts val="0"/>
              </a:spcBef>
              <a:spcAft>
                <a:spcPts val="0"/>
              </a:spcAft>
            </a:pPr>
            <a:r>
              <a:rPr lang="en-US" sz="1100" dirty="0"/>
              <a:t>Luo, B. </a:t>
            </a:r>
            <a:r>
              <a:rPr lang="en-US" sz="1100" i="1" dirty="0"/>
              <a:t>et al.</a:t>
            </a:r>
            <a:r>
              <a:rPr lang="en-US" sz="1100" dirty="0"/>
              <a:t> Highly parallel identification of essential genes in cancer cells. </a:t>
            </a:r>
            <a:r>
              <a:rPr lang="en-US" sz="1100" i="1" dirty="0"/>
              <a:t>Proc. Natl. Acad. Sci. U.S.A.</a:t>
            </a:r>
            <a:r>
              <a:rPr lang="en-US" sz="1100" dirty="0"/>
              <a:t> </a:t>
            </a:r>
            <a:r>
              <a:rPr lang="en-US" sz="1100" b="1" dirty="0"/>
              <a:t>105</a:t>
            </a:r>
            <a:r>
              <a:rPr lang="en-US" sz="1100" dirty="0"/>
              <a:t>, 20380–20385 (2008).</a:t>
            </a:r>
            <a:endParaRPr lang="en-US" sz="1100" dirty="0">
              <a:effectLst/>
            </a:endParaRPr>
          </a:p>
        </p:txBody>
      </p:sp>
      <p:sp>
        <p:nvSpPr>
          <p:cNvPr id="4" name="Oval 3">
            <a:extLst>
              <a:ext uri="{FF2B5EF4-FFF2-40B4-BE49-F238E27FC236}">
                <a16:creationId xmlns:a16="http://schemas.microsoft.com/office/drawing/2014/main" id="{F09FEE1D-BCA4-45DC-999C-EA5CEC289A8D}"/>
              </a:ext>
            </a:extLst>
          </p:cNvPr>
          <p:cNvSpPr/>
          <p:nvPr/>
        </p:nvSpPr>
        <p:spPr>
          <a:xfrm>
            <a:off x="4982029" y="1242391"/>
            <a:ext cx="2494722" cy="2286000"/>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168B3B4-020A-45DD-A627-E427A96332F7}"/>
              </a:ext>
            </a:extLst>
          </p:cNvPr>
          <p:cNvSpPr/>
          <p:nvPr/>
        </p:nvSpPr>
        <p:spPr>
          <a:xfrm>
            <a:off x="9610124" y="3925669"/>
            <a:ext cx="2494722" cy="2286000"/>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5282A2CE-7C70-4C22-8D98-3115953A0B16}"/>
              </a:ext>
            </a:extLst>
          </p:cNvPr>
          <p:cNvSpPr/>
          <p:nvPr/>
        </p:nvSpPr>
        <p:spPr>
          <a:xfrm>
            <a:off x="7255565" y="2630492"/>
            <a:ext cx="2494722" cy="2286000"/>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row: Down 4">
            <a:extLst>
              <a:ext uri="{FF2B5EF4-FFF2-40B4-BE49-F238E27FC236}">
                <a16:creationId xmlns:a16="http://schemas.microsoft.com/office/drawing/2014/main" id="{1E7003FD-65A1-4A9B-89D4-83B68E5647B8}"/>
              </a:ext>
            </a:extLst>
          </p:cNvPr>
          <p:cNvSpPr/>
          <p:nvPr/>
        </p:nvSpPr>
        <p:spPr>
          <a:xfrm rot="18326473">
            <a:off x="7196650" y="2692579"/>
            <a:ext cx="487017" cy="648847"/>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Down 10">
            <a:extLst>
              <a:ext uri="{FF2B5EF4-FFF2-40B4-BE49-F238E27FC236}">
                <a16:creationId xmlns:a16="http://schemas.microsoft.com/office/drawing/2014/main" id="{2387BDBE-6CE8-45A3-8CEA-BF8896D774FD}"/>
              </a:ext>
            </a:extLst>
          </p:cNvPr>
          <p:cNvSpPr/>
          <p:nvPr/>
        </p:nvSpPr>
        <p:spPr>
          <a:xfrm rot="18326473">
            <a:off x="9476787" y="4159778"/>
            <a:ext cx="487017" cy="648847"/>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1ABA248C-48E1-41AA-98BD-F203FAA1B0DF}"/>
              </a:ext>
            </a:extLst>
          </p:cNvPr>
          <p:cNvSpPr/>
          <p:nvPr/>
        </p:nvSpPr>
        <p:spPr>
          <a:xfrm>
            <a:off x="5483087" y="2540175"/>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EFAA61-B4AE-4D88-BDC8-E25F6A479680}"/>
              </a:ext>
            </a:extLst>
          </p:cNvPr>
          <p:cNvSpPr/>
          <p:nvPr/>
        </p:nvSpPr>
        <p:spPr>
          <a:xfrm>
            <a:off x="5243706" y="1790951"/>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CB4F1C3-D8DF-4C09-95A4-2CF0CD42098E}"/>
              </a:ext>
            </a:extLst>
          </p:cNvPr>
          <p:cNvSpPr/>
          <p:nvPr/>
        </p:nvSpPr>
        <p:spPr>
          <a:xfrm>
            <a:off x="6369326" y="2612149"/>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34AD647B-509E-4011-9E77-3110BD8706E5}"/>
              </a:ext>
            </a:extLst>
          </p:cNvPr>
          <p:cNvSpPr/>
          <p:nvPr/>
        </p:nvSpPr>
        <p:spPr>
          <a:xfrm>
            <a:off x="6636027" y="1614975"/>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886AF53C-7F1E-4DA3-82F3-4FDBD6B2C9A1}"/>
              </a:ext>
            </a:extLst>
          </p:cNvPr>
          <p:cNvGrpSpPr/>
          <p:nvPr/>
        </p:nvGrpSpPr>
        <p:grpSpPr>
          <a:xfrm>
            <a:off x="8256017" y="1112218"/>
            <a:ext cx="3739586" cy="1350283"/>
            <a:chOff x="7951304" y="956231"/>
            <a:chExt cx="3739586" cy="1286903"/>
          </a:xfrm>
        </p:grpSpPr>
        <p:sp>
          <p:nvSpPr>
            <p:cNvPr id="17" name="Oval 16">
              <a:extLst>
                <a:ext uri="{FF2B5EF4-FFF2-40B4-BE49-F238E27FC236}">
                  <a16:creationId xmlns:a16="http://schemas.microsoft.com/office/drawing/2014/main" id="{723FBFB0-DD52-4DAF-BD17-49AD2B80D7D9}"/>
                </a:ext>
              </a:extLst>
            </p:cNvPr>
            <p:cNvSpPr/>
            <p:nvPr/>
          </p:nvSpPr>
          <p:spPr>
            <a:xfrm>
              <a:off x="8232856" y="1245845"/>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3919A817-8894-4C07-9A17-573EE7E5EB05}"/>
                </a:ext>
              </a:extLst>
            </p:cNvPr>
            <p:cNvCxnSpPr>
              <a:stCxn id="17" idx="6"/>
            </p:cNvCxnSpPr>
            <p:nvPr/>
          </p:nvCxnSpPr>
          <p:spPr>
            <a:xfrm flipV="1">
              <a:off x="8711617" y="1312073"/>
              <a:ext cx="976506" cy="17218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8EA4BAF-6C02-48BD-9C67-B4C5D783127F}"/>
                </a:ext>
              </a:extLst>
            </p:cNvPr>
            <p:cNvSpPr txBox="1"/>
            <p:nvPr/>
          </p:nvSpPr>
          <p:spPr>
            <a:xfrm>
              <a:off x="9674440" y="1138002"/>
              <a:ext cx="970137" cy="369332"/>
            </a:xfrm>
            <a:prstGeom prst="rect">
              <a:avLst/>
            </a:prstGeom>
            <a:noFill/>
          </p:spPr>
          <p:txBody>
            <a:bodyPr wrap="none" rtlCol="0">
              <a:spAutoFit/>
            </a:bodyPr>
            <a:lstStyle/>
            <a:p>
              <a:r>
                <a:rPr lang="en-US" dirty="0">
                  <a:solidFill>
                    <a:schemeClr val="accent2"/>
                  </a:solidFill>
                </a:rPr>
                <a:t>Cell Line</a:t>
              </a:r>
            </a:p>
          </p:txBody>
        </p:sp>
        <p:cxnSp>
          <p:nvCxnSpPr>
            <p:cNvPr id="21" name="Straight Connector 20">
              <a:extLst>
                <a:ext uri="{FF2B5EF4-FFF2-40B4-BE49-F238E27FC236}">
                  <a16:creationId xmlns:a16="http://schemas.microsoft.com/office/drawing/2014/main" id="{CF0A2CEA-112A-46FD-8C5A-7C6831D86D5F}"/>
                </a:ext>
              </a:extLst>
            </p:cNvPr>
            <p:cNvCxnSpPr>
              <a:cxnSpLocks/>
            </p:cNvCxnSpPr>
            <p:nvPr/>
          </p:nvCxnSpPr>
          <p:spPr>
            <a:xfrm>
              <a:off x="8472236" y="1507334"/>
              <a:ext cx="1171686" cy="38735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B35CFE0-8F4D-4C6E-A743-A5DD66BF1C99}"/>
                </a:ext>
              </a:extLst>
            </p:cNvPr>
            <p:cNvSpPr txBox="1"/>
            <p:nvPr/>
          </p:nvSpPr>
          <p:spPr>
            <a:xfrm>
              <a:off x="9688065" y="1722672"/>
              <a:ext cx="1887504" cy="369332"/>
            </a:xfrm>
            <a:prstGeom prst="rect">
              <a:avLst/>
            </a:prstGeom>
            <a:noFill/>
          </p:spPr>
          <p:txBody>
            <a:bodyPr wrap="none" rtlCol="0">
              <a:spAutoFit/>
            </a:bodyPr>
            <a:lstStyle/>
            <a:p>
              <a:r>
                <a:rPr lang="en-US" dirty="0">
                  <a:solidFill>
                    <a:schemeClr val="accent6"/>
                  </a:solidFill>
                </a:rPr>
                <a:t>shRNA (Genre KO)</a:t>
              </a:r>
            </a:p>
          </p:txBody>
        </p:sp>
        <p:sp>
          <p:nvSpPr>
            <p:cNvPr id="24" name="Rectangle 23">
              <a:extLst>
                <a:ext uri="{FF2B5EF4-FFF2-40B4-BE49-F238E27FC236}">
                  <a16:creationId xmlns:a16="http://schemas.microsoft.com/office/drawing/2014/main" id="{17EB0405-4CF3-475A-A8C6-28C98E742097}"/>
                </a:ext>
              </a:extLst>
            </p:cNvPr>
            <p:cNvSpPr/>
            <p:nvPr/>
          </p:nvSpPr>
          <p:spPr>
            <a:xfrm>
              <a:off x="7951304" y="956231"/>
              <a:ext cx="3739586" cy="12869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Oval 26">
            <a:extLst>
              <a:ext uri="{FF2B5EF4-FFF2-40B4-BE49-F238E27FC236}">
                <a16:creationId xmlns:a16="http://schemas.microsoft.com/office/drawing/2014/main" id="{4D131EE5-A4FC-4E14-A334-DF310A8EB4F0}"/>
              </a:ext>
            </a:extLst>
          </p:cNvPr>
          <p:cNvSpPr/>
          <p:nvPr/>
        </p:nvSpPr>
        <p:spPr>
          <a:xfrm>
            <a:off x="9108383" y="3296439"/>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BE2F5D35-5505-4B1E-A16B-758300DE33EB}"/>
              </a:ext>
            </a:extLst>
          </p:cNvPr>
          <p:cNvSpPr/>
          <p:nvPr/>
        </p:nvSpPr>
        <p:spPr>
          <a:xfrm>
            <a:off x="8193102" y="4206196"/>
            <a:ext cx="478761" cy="476827"/>
          </a:xfrm>
          <a:prstGeom prst="ellipse">
            <a:avLst/>
          </a:prstGeom>
          <a:solidFill>
            <a:schemeClr val="accent1">
              <a:lumMod val="60000"/>
              <a:lumOff val="40000"/>
            </a:schemeClr>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8066D404-105D-49E5-9627-58F5B797F16D}"/>
              </a:ext>
            </a:extLst>
          </p:cNvPr>
          <p:cNvSpPr/>
          <p:nvPr/>
        </p:nvSpPr>
        <p:spPr>
          <a:xfrm>
            <a:off x="8134757" y="3017002"/>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FC7A6492-4A42-4C3C-BE9F-123FF7BFE548}"/>
              </a:ext>
            </a:extLst>
          </p:cNvPr>
          <p:cNvSpPr/>
          <p:nvPr/>
        </p:nvSpPr>
        <p:spPr>
          <a:xfrm>
            <a:off x="7476655" y="3683176"/>
            <a:ext cx="478761" cy="476827"/>
          </a:xfrm>
          <a:prstGeom prst="ellipse">
            <a:avLst/>
          </a:prstGeom>
          <a:solidFill>
            <a:schemeClr val="accent4">
              <a:lumMod val="60000"/>
              <a:lumOff val="40000"/>
            </a:schemeClr>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3C288C9-5137-4973-A40F-4C20427A627A}"/>
              </a:ext>
            </a:extLst>
          </p:cNvPr>
          <p:cNvSpPr/>
          <p:nvPr/>
        </p:nvSpPr>
        <p:spPr>
          <a:xfrm>
            <a:off x="6059521" y="1992489"/>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731AE07-B620-4FF5-B3BF-BC8AD4F1577F}"/>
              </a:ext>
            </a:extLst>
          </p:cNvPr>
          <p:cNvSpPr/>
          <p:nvPr/>
        </p:nvSpPr>
        <p:spPr>
          <a:xfrm>
            <a:off x="8502926" y="3541765"/>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Down 32">
            <a:extLst>
              <a:ext uri="{FF2B5EF4-FFF2-40B4-BE49-F238E27FC236}">
                <a16:creationId xmlns:a16="http://schemas.microsoft.com/office/drawing/2014/main" id="{8845EF5A-6A3C-4869-8AAC-165B4BF0EC0B}"/>
              </a:ext>
            </a:extLst>
          </p:cNvPr>
          <p:cNvSpPr/>
          <p:nvPr/>
        </p:nvSpPr>
        <p:spPr>
          <a:xfrm rot="15440618">
            <a:off x="6635366" y="3769304"/>
            <a:ext cx="487017" cy="765024"/>
          </a:xfrm>
          <a:prstGeom prst="downArrow">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7DBB3F5C-8258-4AF7-8587-AAEA50FE7C9F}"/>
              </a:ext>
            </a:extLst>
          </p:cNvPr>
          <p:cNvSpPr txBox="1"/>
          <p:nvPr/>
        </p:nvSpPr>
        <p:spPr>
          <a:xfrm>
            <a:off x="4750623" y="3929466"/>
            <a:ext cx="2411814" cy="923330"/>
          </a:xfrm>
          <a:prstGeom prst="rect">
            <a:avLst/>
          </a:prstGeom>
          <a:noFill/>
        </p:spPr>
        <p:txBody>
          <a:bodyPr wrap="none" rtlCol="0">
            <a:spAutoFit/>
          </a:bodyPr>
          <a:lstStyle/>
          <a:p>
            <a:r>
              <a:rPr lang="en-US" dirty="0"/>
              <a:t>Transfect shRNA</a:t>
            </a:r>
          </a:p>
          <a:p>
            <a:r>
              <a:rPr lang="en-US" dirty="0"/>
              <a:t>or Crispr into cells</a:t>
            </a:r>
          </a:p>
          <a:p>
            <a:r>
              <a:rPr lang="en-US" dirty="0"/>
              <a:t>(Gene KO/Knock-Down)</a:t>
            </a:r>
          </a:p>
        </p:txBody>
      </p:sp>
      <p:sp>
        <p:nvSpPr>
          <p:cNvPr id="35" name="TextBox 34">
            <a:extLst>
              <a:ext uri="{FF2B5EF4-FFF2-40B4-BE49-F238E27FC236}">
                <a16:creationId xmlns:a16="http://schemas.microsoft.com/office/drawing/2014/main" id="{EBB807DA-DDAD-4B3C-8A53-3BDFD384F6D5}"/>
              </a:ext>
            </a:extLst>
          </p:cNvPr>
          <p:cNvSpPr txBox="1"/>
          <p:nvPr/>
        </p:nvSpPr>
        <p:spPr>
          <a:xfrm>
            <a:off x="10272714" y="3282375"/>
            <a:ext cx="1500732" cy="646331"/>
          </a:xfrm>
          <a:prstGeom prst="rect">
            <a:avLst/>
          </a:prstGeom>
          <a:noFill/>
        </p:spPr>
        <p:txBody>
          <a:bodyPr wrap="none" rtlCol="0">
            <a:spAutoFit/>
          </a:bodyPr>
          <a:lstStyle/>
          <a:p>
            <a:r>
              <a:rPr lang="en-US" dirty="0"/>
              <a:t>Let cells grow</a:t>
            </a:r>
          </a:p>
          <a:p>
            <a:r>
              <a:rPr lang="en-US" dirty="0"/>
              <a:t>~16 doublings</a:t>
            </a:r>
          </a:p>
        </p:txBody>
      </p:sp>
      <p:sp>
        <p:nvSpPr>
          <p:cNvPr id="36" name="Oval 35">
            <a:extLst>
              <a:ext uri="{FF2B5EF4-FFF2-40B4-BE49-F238E27FC236}">
                <a16:creationId xmlns:a16="http://schemas.microsoft.com/office/drawing/2014/main" id="{EC902422-B2FC-46D6-B81A-07D755F01B1C}"/>
              </a:ext>
            </a:extLst>
          </p:cNvPr>
          <p:cNvSpPr/>
          <p:nvPr/>
        </p:nvSpPr>
        <p:spPr>
          <a:xfrm>
            <a:off x="11165614" y="4178250"/>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230D555-C62E-47D5-ABEA-8845BD1587E4}"/>
              </a:ext>
            </a:extLst>
          </p:cNvPr>
          <p:cNvSpPr/>
          <p:nvPr/>
        </p:nvSpPr>
        <p:spPr>
          <a:xfrm>
            <a:off x="10387271" y="4039123"/>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3C1DEF5D-358B-4862-894F-2C01D37A7852}"/>
              </a:ext>
            </a:extLst>
          </p:cNvPr>
          <p:cNvSpPr/>
          <p:nvPr/>
        </p:nvSpPr>
        <p:spPr>
          <a:xfrm>
            <a:off x="11482806" y="4798767"/>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2A96A11B-7A74-449D-95F6-03E2142BFB0C}"/>
              </a:ext>
            </a:extLst>
          </p:cNvPr>
          <p:cNvSpPr/>
          <p:nvPr/>
        </p:nvSpPr>
        <p:spPr>
          <a:xfrm>
            <a:off x="10618104" y="5604321"/>
            <a:ext cx="478761" cy="476827"/>
          </a:xfrm>
          <a:prstGeom prst="ellipse">
            <a:avLst/>
          </a:prstGeom>
          <a:solidFill>
            <a:schemeClr val="accent1">
              <a:lumMod val="60000"/>
              <a:lumOff val="40000"/>
            </a:schemeClr>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BE2D8A69-FA84-427E-B628-FD0C4A1DEA0C}"/>
              </a:ext>
            </a:extLst>
          </p:cNvPr>
          <p:cNvSpPr/>
          <p:nvPr/>
        </p:nvSpPr>
        <p:spPr>
          <a:xfrm>
            <a:off x="11219420" y="5365907"/>
            <a:ext cx="478761" cy="476827"/>
          </a:xfrm>
          <a:prstGeom prst="ellipse">
            <a:avLst/>
          </a:prstGeom>
          <a:solidFill>
            <a:schemeClr val="accent1">
              <a:lumMod val="60000"/>
              <a:lumOff val="40000"/>
            </a:schemeClr>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663A1338-1C02-40DE-AF52-52C0F23E26A2}"/>
              </a:ext>
            </a:extLst>
          </p:cNvPr>
          <p:cNvSpPr/>
          <p:nvPr/>
        </p:nvSpPr>
        <p:spPr>
          <a:xfrm>
            <a:off x="10033333" y="5477175"/>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793FDE08-0ED5-42D7-89C0-EB6E6C5D3C2D}"/>
              </a:ext>
            </a:extLst>
          </p:cNvPr>
          <p:cNvSpPr/>
          <p:nvPr/>
        </p:nvSpPr>
        <p:spPr>
          <a:xfrm>
            <a:off x="10019643" y="4535203"/>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6C26C526-A4DC-42D2-887B-D82CDDD377FD}"/>
              </a:ext>
            </a:extLst>
          </p:cNvPr>
          <p:cNvSpPr/>
          <p:nvPr/>
        </p:nvSpPr>
        <p:spPr>
          <a:xfrm>
            <a:off x="10465456" y="5066209"/>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53CAB55E-7EF8-41CF-8F1D-C4C18EF629CB}"/>
              </a:ext>
            </a:extLst>
          </p:cNvPr>
          <p:cNvSpPr/>
          <p:nvPr/>
        </p:nvSpPr>
        <p:spPr>
          <a:xfrm>
            <a:off x="10681198" y="4528097"/>
            <a:ext cx="478761" cy="476827"/>
          </a:xfrm>
          <a:prstGeom prst="ellipse">
            <a:avLst/>
          </a:prstGeom>
          <a:solidFill>
            <a:schemeClr val="accent6"/>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5B3C5390-A210-461C-AB49-F3BA51BB326D}"/>
              </a:ext>
            </a:extLst>
          </p:cNvPr>
          <p:cNvSpPr/>
          <p:nvPr/>
        </p:nvSpPr>
        <p:spPr>
          <a:xfrm>
            <a:off x="4721204" y="5218236"/>
            <a:ext cx="1502091"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T0:</a:t>
            </a:r>
          </a:p>
          <a:p>
            <a:pPr algn="ctr"/>
            <a:r>
              <a:rPr lang="en-US" dirty="0">
                <a:solidFill>
                  <a:schemeClr val="tx1"/>
                </a:solidFill>
              </a:rPr>
              <a:t>Cells(Y) = 1/5</a:t>
            </a:r>
          </a:p>
          <a:p>
            <a:pPr algn="ctr"/>
            <a:r>
              <a:rPr lang="en-US" dirty="0">
                <a:solidFill>
                  <a:schemeClr val="tx1"/>
                </a:solidFill>
              </a:rPr>
              <a:t>Cells(B) = 1/5</a:t>
            </a:r>
          </a:p>
          <a:p>
            <a:pPr algn="ctr"/>
            <a:r>
              <a:rPr lang="en-US" dirty="0">
                <a:solidFill>
                  <a:schemeClr val="tx1"/>
                </a:solidFill>
              </a:rPr>
              <a:t>Cells(G) = 1/5  </a:t>
            </a:r>
          </a:p>
        </p:txBody>
      </p:sp>
      <p:sp>
        <p:nvSpPr>
          <p:cNvPr id="47" name="Rectangle 46">
            <a:extLst>
              <a:ext uri="{FF2B5EF4-FFF2-40B4-BE49-F238E27FC236}">
                <a16:creationId xmlns:a16="http://schemas.microsoft.com/office/drawing/2014/main" id="{34985849-8F65-45AD-984C-11183937B7EA}"/>
              </a:ext>
            </a:extLst>
          </p:cNvPr>
          <p:cNvSpPr/>
          <p:nvPr/>
        </p:nvSpPr>
        <p:spPr>
          <a:xfrm>
            <a:off x="6238185" y="5218236"/>
            <a:ext cx="1588624"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T1: </a:t>
            </a:r>
          </a:p>
          <a:p>
            <a:pPr algn="ctr"/>
            <a:r>
              <a:rPr lang="en-US" dirty="0">
                <a:solidFill>
                  <a:schemeClr val="tx1"/>
                </a:solidFill>
              </a:rPr>
              <a:t>Cells(Y) = 1/10</a:t>
            </a:r>
          </a:p>
          <a:p>
            <a:pPr algn="ctr"/>
            <a:r>
              <a:rPr lang="en-US" dirty="0">
                <a:solidFill>
                  <a:schemeClr val="tx1"/>
                </a:solidFill>
              </a:rPr>
              <a:t>Cells(B) = 2/10</a:t>
            </a:r>
          </a:p>
          <a:p>
            <a:pPr algn="ctr"/>
            <a:r>
              <a:rPr lang="en-US" dirty="0">
                <a:solidFill>
                  <a:schemeClr val="tx1"/>
                </a:solidFill>
              </a:rPr>
              <a:t>Cells(G) = 5/10</a:t>
            </a:r>
          </a:p>
        </p:txBody>
      </p:sp>
      <p:sp>
        <p:nvSpPr>
          <p:cNvPr id="48" name="Rectangle 47">
            <a:extLst>
              <a:ext uri="{FF2B5EF4-FFF2-40B4-BE49-F238E27FC236}">
                <a16:creationId xmlns:a16="http://schemas.microsoft.com/office/drawing/2014/main" id="{B7AA9C42-1588-40F3-886A-17F243365C5E}"/>
              </a:ext>
            </a:extLst>
          </p:cNvPr>
          <p:cNvSpPr/>
          <p:nvPr/>
        </p:nvSpPr>
        <p:spPr>
          <a:xfrm>
            <a:off x="7846755" y="5218950"/>
            <a:ext cx="1588624"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Log2(fold change)</a:t>
            </a:r>
          </a:p>
          <a:p>
            <a:pPr algn="ctr"/>
            <a:r>
              <a:rPr lang="en-US" dirty="0">
                <a:solidFill>
                  <a:schemeClr val="tx1"/>
                </a:solidFill>
              </a:rPr>
              <a:t>Dep(Y) = -1.0 </a:t>
            </a:r>
          </a:p>
          <a:p>
            <a:pPr algn="ctr"/>
            <a:r>
              <a:rPr lang="en-US" dirty="0">
                <a:solidFill>
                  <a:schemeClr val="tx1"/>
                </a:solidFill>
              </a:rPr>
              <a:t>Dep(B) = 0.0</a:t>
            </a:r>
          </a:p>
          <a:p>
            <a:pPr algn="ctr"/>
            <a:r>
              <a:rPr lang="en-US" dirty="0">
                <a:solidFill>
                  <a:schemeClr val="tx1"/>
                </a:solidFill>
              </a:rPr>
              <a:t>Dep(G) ~ 1.3</a:t>
            </a:r>
          </a:p>
        </p:txBody>
      </p:sp>
      <p:sp>
        <p:nvSpPr>
          <p:cNvPr id="46" name="TextBox 45">
            <a:extLst>
              <a:ext uri="{FF2B5EF4-FFF2-40B4-BE49-F238E27FC236}">
                <a16:creationId xmlns:a16="http://schemas.microsoft.com/office/drawing/2014/main" id="{7BA8BB03-43A3-4A64-A026-D09EFDF0EE9E}"/>
              </a:ext>
            </a:extLst>
          </p:cNvPr>
          <p:cNvSpPr txBox="1"/>
          <p:nvPr/>
        </p:nvSpPr>
        <p:spPr>
          <a:xfrm>
            <a:off x="5360432" y="4935290"/>
            <a:ext cx="2087816" cy="369332"/>
          </a:xfrm>
          <a:prstGeom prst="rect">
            <a:avLst/>
          </a:prstGeom>
          <a:noFill/>
        </p:spPr>
        <p:txBody>
          <a:bodyPr wrap="none" rtlCol="0">
            <a:spAutoFit/>
          </a:bodyPr>
          <a:lstStyle/>
          <a:p>
            <a:r>
              <a:rPr lang="en-US" b="1" dirty="0"/>
              <a:t>Relative Abundance</a:t>
            </a:r>
          </a:p>
        </p:txBody>
      </p:sp>
      <p:sp>
        <p:nvSpPr>
          <p:cNvPr id="50" name="Oval 49">
            <a:extLst>
              <a:ext uri="{FF2B5EF4-FFF2-40B4-BE49-F238E27FC236}">
                <a16:creationId xmlns:a16="http://schemas.microsoft.com/office/drawing/2014/main" id="{7FCB4258-E64C-44D7-BAC0-85E113518438}"/>
              </a:ext>
            </a:extLst>
          </p:cNvPr>
          <p:cNvSpPr/>
          <p:nvPr/>
        </p:nvSpPr>
        <p:spPr>
          <a:xfrm>
            <a:off x="9714411" y="5039151"/>
            <a:ext cx="478761" cy="476827"/>
          </a:xfrm>
          <a:prstGeom prst="ellipse">
            <a:avLst/>
          </a:prstGeom>
          <a:solidFill>
            <a:schemeClr val="accent4">
              <a:lumMod val="60000"/>
              <a:lumOff val="40000"/>
            </a:schemeClr>
          </a:solid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51147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C31990-6B90-4326-B815-BA45B9749A49}"/>
              </a:ext>
            </a:extLst>
          </p:cNvPr>
          <p:cNvSpPr>
            <a:spLocks noGrp="1"/>
          </p:cNvSpPr>
          <p:nvPr>
            <p:ph type="title"/>
          </p:nvPr>
        </p:nvSpPr>
        <p:spPr/>
        <p:txBody>
          <a:bodyPr/>
          <a:lstStyle/>
          <a:p>
            <a:pPr algn="ctr"/>
            <a:r>
              <a:rPr lang="en-US" dirty="0"/>
              <a:t>Profiling Relative Inhibition Simultaneously in Mixtures (PRISM)</a:t>
            </a:r>
          </a:p>
        </p:txBody>
      </p:sp>
      <p:sp>
        <p:nvSpPr>
          <p:cNvPr id="10" name="Rectangle 9">
            <a:extLst>
              <a:ext uri="{FF2B5EF4-FFF2-40B4-BE49-F238E27FC236}">
                <a16:creationId xmlns:a16="http://schemas.microsoft.com/office/drawing/2014/main" id="{BF21AA11-5152-42A8-8D5F-CB8074CFF266}"/>
              </a:ext>
            </a:extLst>
          </p:cNvPr>
          <p:cNvSpPr/>
          <p:nvPr/>
        </p:nvSpPr>
        <p:spPr>
          <a:xfrm>
            <a:off x="17486" y="5848576"/>
            <a:ext cx="6397691" cy="923330"/>
          </a:xfrm>
          <a:prstGeom prst="rect">
            <a:avLst/>
          </a:prstGeom>
        </p:spPr>
        <p:txBody>
          <a:bodyPr wrap="square">
            <a:spAutoFit/>
          </a:bodyPr>
          <a:lstStyle/>
          <a:p>
            <a:r>
              <a:rPr lang="en-US" dirty="0"/>
              <a:t>PRISM: A Novel Bead-Based Biological Barcode Assay. </a:t>
            </a:r>
            <a:r>
              <a:rPr lang="en-US" i="1" dirty="0"/>
              <a:t>Luminex Corporation</a:t>
            </a:r>
            <a:r>
              <a:rPr lang="en-US" dirty="0"/>
              <a:t> </a:t>
            </a:r>
            <a:r>
              <a:rPr lang="en-US" dirty="0">
                <a:hlinkClick r:id="rId3"/>
              </a:rPr>
              <a:t>https://www.luminexcorp.com/blog/prism-a-novel-bead-based-biological-barcode-assay/</a:t>
            </a:r>
            <a:r>
              <a:rPr lang="en-US" dirty="0"/>
              <a:t> (2016).</a:t>
            </a:r>
            <a:endParaRPr lang="en-US" dirty="0">
              <a:effectLst/>
            </a:endParaRPr>
          </a:p>
        </p:txBody>
      </p:sp>
      <p:sp>
        <p:nvSpPr>
          <p:cNvPr id="11" name="Oval 10">
            <a:extLst>
              <a:ext uri="{FF2B5EF4-FFF2-40B4-BE49-F238E27FC236}">
                <a16:creationId xmlns:a16="http://schemas.microsoft.com/office/drawing/2014/main" id="{999C1E66-A7B1-48FC-95C3-E6D398200E64}"/>
              </a:ext>
            </a:extLst>
          </p:cNvPr>
          <p:cNvSpPr/>
          <p:nvPr/>
        </p:nvSpPr>
        <p:spPr>
          <a:xfrm>
            <a:off x="520778" y="2492018"/>
            <a:ext cx="2494722" cy="2286000"/>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6E5B5E31-8479-47F3-9612-21606B8F897C}"/>
              </a:ext>
            </a:extLst>
          </p:cNvPr>
          <p:cNvSpPr/>
          <p:nvPr/>
        </p:nvSpPr>
        <p:spPr>
          <a:xfrm>
            <a:off x="4775751" y="2501766"/>
            <a:ext cx="2494722" cy="2286000"/>
          </a:xfrm>
          <a:prstGeom prst="ellipse">
            <a:avLst/>
          </a:prstGeom>
          <a:no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BCCCA404-8FB3-4E3A-B6B3-B04EF42798F5}"/>
              </a:ext>
            </a:extLst>
          </p:cNvPr>
          <p:cNvSpPr/>
          <p:nvPr/>
        </p:nvSpPr>
        <p:spPr>
          <a:xfrm>
            <a:off x="1466962" y="3891522"/>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07685C29-3968-4E7C-BC27-021A5B66FC57}"/>
              </a:ext>
            </a:extLst>
          </p:cNvPr>
          <p:cNvSpPr/>
          <p:nvPr/>
        </p:nvSpPr>
        <p:spPr>
          <a:xfrm>
            <a:off x="979218" y="2968411"/>
            <a:ext cx="478761" cy="476827"/>
          </a:xfrm>
          <a:prstGeom prst="ellipse">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F1962CB7-25C4-47F3-A5F3-B9B02CDE69C2}"/>
              </a:ext>
            </a:extLst>
          </p:cNvPr>
          <p:cNvSpPr/>
          <p:nvPr/>
        </p:nvSpPr>
        <p:spPr>
          <a:xfrm>
            <a:off x="1764822" y="3072743"/>
            <a:ext cx="478761" cy="476827"/>
          </a:xfrm>
          <a:prstGeom prst="ellipse">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0443AD6C-2A8E-40ED-93E8-BC399BF9FDC6}"/>
              </a:ext>
            </a:extLst>
          </p:cNvPr>
          <p:cNvGrpSpPr/>
          <p:nvPr/>
        </p:nvGrpSpPr>
        <p:grpSpPr>
          <a:xfrm>
            <a:off x="7861259" y="2293269"/>
            <a:ext cx="3739586" cy="1350283"/>
            <a:chOff x="7951304" y="956231"/>
            <a:chExt cx="3739586" cy="1286903"/>
          </a:xfrm>
        </p:grpSpPr>
        <p:cxnSp>
          <p:nvCxnSpPr>
            <p:cNvPr id="22" name="Straight Connector 21">
              <a:extLst>
                <a:ext uri="{FF2B5EF4-FFF2-40B4-BE49-F238E27FC236}">
                  <a16:creationId xmlns:a16="http://schemas.microsoft.com/office/drawing/2014/main" id="{F572DE4B-1E71-423A-AF1F-E3D945D1DB49}"/>
                </a:ext>
              </a:extLst>
            </p:cNvPr>
            <p:cNvCxnSpPr>
              <a:cxnSpLocks/>
            </p:cNvCxnSpPr>
            <p:nvPr/>
          </p:nvCxnSpPr>
          <p:spPr>
            <a:xfrm flipV="1">
              <a:off x="8711617" y="1312073"/>
              <a:ext cx="976506" cy="172186"/>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1F73CE0-D5AC-42CA-84EE-CE2CC6E754E2}"/>
                </a:ext>
              </a:extLst>
            </p:cNvPr>
            <p:cNvSpPr txBox="1"/>
            <p:nvPr/>
          </p:nvSpPr>
          <p:spPr>
            <a:xfrm>
              <a:off x="9674440" y="1138002"/>
              <a:ext cx="970137" cy="369332"/>
            </a:xfrm>
            <a:prstGeom prst="rect">
              <a:avLst/>
            </a:prstGeom>
            <a:noFill/>
          </p:spPr>
          <p:txBody>
            <a:bodyPr wrap="none" rtlCol="0">
              <a:spAutoFit/>
            </a:bodyPr>
            <a:lstStyle/>
            <a:p>
              <a:r>
                <a:rPr lang="en-US" dirty="0">
                  <a:solidFill>
                    <a:schemeClr val="accent2"/>
                  </a:solidFill>
                </a:rPr>
                <a:t>Cell Line</a:t>
              </a:r>
            </a:p>
          </p:txBody>
        </p:sp>
        <p:sp>
          <p:nvSpPr>
            <p:cNvPr id="26" name="Rectangle 25">
              <a:extLst>
                <a:ext uri="{FF2B5EF4-FFF2-40B4-BE49-F238E27FC236}">
                  <a16:creationId xmlns:a16="http://schemas.microsoft.com/office/drawing/2014/main" id="{2C0B8C8B-6E02-418A-9F87-5D00B70111A5}"/>
                </a:ext>
              </a:extLst>
            </p:cNvPr>
            <p:cNvSpPr/>
            <p:nvPr/>
          </p:nvSpPr>
          <p:spPr>
            <a:xfrm>
              <a:off x="7951304" y="956231"/>
              <a:ext cx="3739586" cy="128690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Oval 31">
            <a:extLst>
              <a:ext uri="{FF2B5EF4-FFF2-40B4-BE49-F238E27FC236}">
                <a16:creationId xmlns:a16="http://schemas.microsoft.com/office/drawing/2014/main" id="{67B1BB10-FE0F-41EE-A41B-42C36618E422}"/>
              </a:ext>
            </a:extLst>
          </p:cNvPr>
          <p:cNvSpPr/>
          <p:nvPr/>
        </p:nvSpPr>
        <p:spPr>
          <a:xfrm>
            <a:off x="6458205" y="2952319"/>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Arrow: Down 32">
            <a:extLst>
              <a:ext uri="{FF2B5EF4-FFF2-40B4-BE49-F238E27FC236}">
                <a16:creationId xmlns:a16="http://schemas.microsoft.com/office/drawing/2014/main" id="{8403F257-7252-4521-85DA-2F749A6BA76A}"/>
              </a:ext>
            </a:extLst>
          </p:cNvPr>
          <p:cNvSpPr/>
          <p:nvPr/>
        </p:nvSpPr>
        <p:spPr>
          <a:xfrm rot="16200000">
            <a:off x="3682497" y="2761412"/>
            <a:ext cx="351828" cy="1679087"/>
          </a:xfrm>
          <a:prstGeom prst="downArrow">
            <a:avLst>
              <a:gd name="adj1" fmla="val 50000"/>
              <a:gd name="adj2" fmla="val 50000"/>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62D6FD93-B993-4B3F-AF72-A33213B9D23C}"/>
              </a:ext>
            </a:extLst>
          </p:cNvPr>
          <p:cNvSpPr txBox="1"/>
          <p:nvPr/>
        </p:nvSpPr>
        <p:spPr>
          <a:xfrm>
            <a:off x="3205834" y="2506746"/>
            <a:ext cx="1459630" cy="923330"/>
          </a:xfrm>
          <a:prstGeom prst="rect">
            <a:avLst/>
          </a:prstGeom>
          <a:noFill/>
        </p:spPr>
        <p:txBody>
          <a:bodyPr wrap="none" rtlCol="0">
            <a:spAutoFit/>
          </a:bodyPr>
          <a:lstStyle/>
          <a:p>
            <a:pPr algn="ctr"/>
            <a:r>
              <a:rPr lang="en-US" dirty="0"/>
              <a:t>Apply Drug </a:t>
            </a:r>
          </a:p>
          <a:p>
            <a:pPr algn="ctr"/>
            <a:r>
              <a:rPr lang="en-US" dirty="0"/>
              <a:t>&amp; </a:t>
            </a:r>
          </a:p>
          <a:p>
            <a:pPr algn="ctr"/>
            <a:r>
              <a:rPr lang="en-US" dirty="0"/>
              <a:t>Let cells grow</a:t>
            </a:r>
          </a:p>
        </p:txBody>
      </p:sp>
      <p:sp>
        <p:nvSpPr>
          <p:cNvPr id="45" name="Rectangle 44">
            <a:extLst>
              <a:ext uri="{FF2B5EF4-FFF2-40B4-BE49-F238E27FC236}">
                <a16:creationId xmlns:a16="http://schemas.microsoft.com/office/drawing/2014/main" id="{A22DBF68-B893-4D75-A880-AF38DDFB43C9}"/>
              </a:ext>
            </a:extLst>
          </p:cNvPr>
          <p:cNvSpPr/>
          <p:nvPr/>
        </p:nvSpPr>
        <p:spPr>
          <a:xfrm>
            <a:off x="8548571" y="5039006"/>
            <a:ext cx="1588624"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T1: </a:t>
            </a:r>
          </a:p>
          <a:p>
            <a:pPr algn="ctr"/>
            <a:r>
              <a:rPr lang="en-US" dirty="0">
                <a:solidFill>
                  <a:schemeClr val="tx1"/>
                </a:solidFill>
              </a:rPr>
              <a:t>Cells(G) = 1/6</a:t>
            </a:r>
          </a:p>
          <a:p>
            <a:pPr algn="ctr"/>
            <a:r>
              <a:rPr lang="en-US" dirty="0">
                <a:solidFill>
                  <a:schemeClr val="tx1"/>
                </a:solidFill>
              </a:rPr>
              <a:t>Cells(B) = 2/6</a:t>
            </a:r>
          </a:p>
          <a:p>
            <a:pPr algn="ctr"/>
            <a:r>
              <a:rPr lang="en-US" dirty="0">
                <a:solidFill>
                  <a:schemeClr val="tx1"/>
                </a:solidFill>
              </a:rPr>
              <a:t>Cells(R) = 3/6</a:t>
            </a:r>
          </a:p>
        </p:txBody>
      </p:sp>
      <p:sp>
        <p:nvSpPr>
          <p:cNvPr id="46" name="Rectangle 45">
            <a:extLst>
              <a:ext uri="{FF2B5EF4-FFF2-40B4-BE49-F238E27FC236}">
                <a16:creationId xmlns:a16="http://schemas.microsoft.com/office/drawing/2014/main" id="{CA1210F3-E143-46F4-8123-1C90EDA83331}"/>
              </a:ext>
            </a:extLst>
          </p:cNvPr>
          <p:cNvSpPr/>
          <p:nvPr/>
        </p:nvSpPr>
        <p:spPr>
          <a:xfrm>
            <a:off x="10157141" y="5039720"/>
            <a:ext cx="1588624"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Log2(fold change)</a:t>
            </a:r>
          </a:p>
          <a:p>
            <a:pPr algn="ctr"/>
            <a:r>
              <a:rPr lang="en-US" dirty="0">
                <a:solidFill>
                  <a:schemeClr val="tx1"/>
                </a:solidFill>
              </a:rPr>
              <a:t>Dep(Y) ~ -1.0 </a:t>
            </a:r>
          </a:p>
          <a:p>
            <a:pPr algn="ctr"/>
            <a:r>
              <a:rPr lang="en-US" dirty="0">
                <a:solidFill>
                  <a:schemeClr val="tx1"/>
                </a:solidFill>
              </a:rPr>
              <a:t>Dep(B) = 0.0</a:t>
            </a:r>
          </a:p>
          <a:p>
            <a:pPr algn="ctr"/>
            <a:r>
              <a:rPr lang="en-US" dirty="0">
                <a:solidFill>
                  <a:schemeClr val="tx1"/>
                </a:solidFill>
              </a:rPr>
              <a:t>Dep(G) ~ 0.6</a:t>
            </a:r>
          </a:p>
        </p:txBody>
      </p:sp>
      <p:sp>
        <p:nvSpPr>
          <p:cNvPr id="47" name="TextBox 46">
            <a:extLst>
              <a:ext uri="{FF2B5EF4-FFF2-40B4-BE49-F238E27FC236}">
                <a16:creationId xmlns:a16="http://schemas.microsoft.com/office/drawing/2014/main" id="{FE2F8A39-31AD-470D-BCA1-87C9EAA82DC2}"/>
              </a:ext>
            </a:extLst>
          </p:cNvPr>
          <p:cNvSpPr txBox="1"/>
          <p:nvPr/>
        </p:nvSpPr>
        <p:spPr>
          <a:xfrm>
            <a:off x="6938133" y="4695080"/>
            <a:ext cx="2087816" cy="369332"/>
          </a:xfrm>
          <a:prstGeom prst="rect">
            <a:avLst/>
          </a:prstGeom>
          <a:noFill/>
        </p:spPr>
        <p:txBody>
          <a:bodyPr wrap="none" rtlCol="0">
            <a:spAutoFit/>
          </a:bodyPr>
          <a:lstStyle/>
          <a:p>
            <a:r>
              <a:rPr lang="en-US" b="1" dirty="0"/>
              <a:t>Relative Abundance</a:t>
            </a:r>
          </a:p>
        </p:txBody>
      </p:sp>
      <p:sp>
        <p:nvSpPr>
          <p:cNvPr id="49" name="Oval 48">
            <a:extLst>
              <a:ext uri="{FF2B5EF4-FFF2-40B4-BE49-F238E27FC236}">
                <a16:creationId xmlns:a16="http://schemas.microsoft.com/office/drawing/2014/main" id="{53801C3D-0F26-481F-9E60-0EF10972CCC7}"/>
              </a:ext>
            </a:extLst>
          </p:cNvPr>
          <p:cNvSpPr/>
          <p:nvPr/>
        </p:nvSpPr>
        <p:spPr>
          <a:xfrm>
            <a:off x="8236090" y="2754543"/>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E92FE540-BD53-48D1-A0A6-AAD0E29F883E}"/>
              </a:ext>
            </a:extLst>
          </p:cNvPr>
          <p:cNvSpPr/>
          <p:nvPr/>
        </p:nvSpPr>
        <p:spPr>
          <a:xfrm>
            <a:off x="6415177" y="3667560"/>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560BA4D6-7694-4B35-86A9-6479866D52A2}"/>
              </a:ext>
            </a:extLst>
          </p:cNvPr>
          <p:cNvSpPr/>
          <p:nvPr/>
        </p:nvSpPr>
        <p:spPr>
          <a:xfrm>
            <a:off x="6006365" y="4159839"/>
            <a:ext cx="478761" cy="476827"/>
          </a:xfrm>
          <a:prstGeom prst="ellipse">
            <a:avLst/>
          </a:prstGeom>
          <a:noFill/>
          <a:ln w="7620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79D76B2-79D9-40B8-9630-E4A7260DBEF8}"/>
              </a:ext>
            </a:extLst>
          </p:cNvPr>
          <p:cNvSpPr/>
          <p:nvPr/>
        </p:nvSpPr>
        <p:spPr>
          <a:xfrm>
            <a:off x="5700044" y="3425042"/>
            <a:ext cx="478761" cy="476827"/>
          </a:xfrm>
          <a:prstGeom prst="ellipse">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FBF990BD-1FE1-4162-B02E-125CE832AB13}"/>
              </a:ext>
            </a:extLst>
          </p:cNvPr>
          <p:cNvSpPr/>
          <p:nvPr/>
        </p:nvSpPr>
        <p:spPr>
          <a:xfrm>
            <a:off x="5390222" y="4033989"/>
            <a:ext cx="478761" cy="476827"/>
          </a:xfrm>
          <a:prstGeom prst="ellipse">
            <a:avLst/>
          </a:prstGeom>
          <a:noFill/>
          <a:ln w="762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9C25B7C-0B83-4237-A162-0577DBDA5EA8}"/>
              </a:ext>
            </a:extLst>
          </p:cNvPr>
          <p:cNvSpPr/>
          <p:nvPr/>
        </p:nvSpPr>
        <p:spPr>
          <a:xfrm>
            <a:off x="5533288" y="2780224"/>
            <a:ext cx="478761" cy="476827"/>
          </a:xfrm>
          <a:prstGeom prst="ellipse">
            <a:avLst/>
          </a:prstGeom>
          <a:noFill/>
          <a:ln w="762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8B44DFC0-F7D3-4F0E-B12B-F700EC5CA3D5}"/>
              </a:ext>
            </a:extLst>
          </p:cNvPr>
          <p:cNvSpPr/>
          <p:nvPr/>
        </p:nvSpPr>
        <p:spPr>
          <a:xfrm>
            <a:off x="7031278" y="5039005"/>
            <a:ext cx="1502091" cy="111967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T0:</a:t>
            </a:r>
          </a:p>
          <a:p>
            <a:pPr algn="ctr"/>
            <a:r>
              <a:rPr lang="en-US" dirty="0">
                <a:solidFill>
                  <a:schemeClr val="tx1"/>
                </a:solidFill>
              </a:rPr>
              <a:t>Cells(G) = 1/3</a:t>
            </a:r>
          </a:p>
          <a:p>
            <a:pPr algn="ctr"/>
            <a:r>
              <a:rPr lang="en-US" dirty="0">
                <a:solidFill>
                  <a:schemeClr val="tx1"/>
                </a:solidFill>
              </a:rPr>
              <a:t>Cells(B) = 1/3</a:t>
            </a:r>
          </a:p>
          <a:p>
            <a:pPr algn="ctr"/>
            <a:r>
              <a:rPr lang="en-US" dirty="0">
                <a:solidFill>
                  <a:schemeClr val="tx1"/>
                </a:solidFill>
              </a:rPr>
              <a:t>Cells(R) = 1/3  </a:t>
            </a:r>
          </a:p>
        </p:txBody>
      </p:sp>
    </p:spTree>
    <p:extLst>
      <p:ext uri="{BB962C8B-B14F-4D97-AF65-F5344CB8AC3E}">
        <p14:creationId xmlns:p14="http://schemas.microsoft.com/office/powerpoint/2010/main" val="1777737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C8861-9B74-475A-AD82-CBECC228C029}"/>
              </a:ext>
            </a:extLst>
          </p:cNvPr>
          <p:cNvSpPr>
            <a:spLocks noGrp="1"/>
          </p:cNvSpPr>
          <p:nvPr>
            <p:ph type="title"/>
          </p:nvPr>
        </p:nvSpPr>
        <p:spPr/>
        <p:txBody>
          <a:bodyPr/>
          <a:lstStyle/>
          <a:p>
            <a:r>
              <a:rPr lang="en-US" dirty="0"/>
              <a:t>Data Availability</a:t>
            </a:r>
          </a:p>
        </p:txBody>
      </p:sp>
      <p:sp>
        <p:nvSpPr>
          <p:cNvPr id="4" name="Rectangle 3">
            <a:extLst>
              <a:ext uri="{FF2B5EF4-FFF2-40B4-BE49-F238E27FC236}">
                <a16:creationId xmlns:a16="http://schemas.microsoft.com/office/drawing/2014/main" id="{B4AEED50-8D1C-4920-8E29-2B5AF07C25E8}"/>
              </a:ext>
            </a:extLst>
          </p:cNvPr>
          <p:cNvSpPr/>
          <p:nvPr/>
        </p:nvSpPr>
        <p:spPr>
          <a:xfrm>
            <a:off x="261257" y="1690688"/>
            <a:ext cx="3802743" cy="450691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t>HNSCC Project</a:t>
            </a:r>
          </a:p>
          <a:p>
            <a:pPr algn="ctr"/>
            <a:r>
              <a:rPr lang="en-US" sz="4000" dirty="0"/>
              <a:t>~2k obs.</a:t>
            </a:r>
          </a:p>
          <a:p>
            <a:pPr algn="ctr"/>
            <a:r>
              <a:rPr lang="en-US" dirty="0"/>
              <a:t># Patients ~ 20</a:t>
            </a:r>
          </a:p>
          <a:p>
            <a:pPr algn="ctr"/>
            <a:r>
              <a:rPr lang="en-US" dirty="0"/>
              <a:t># Drugs ~ 200</a:t>
            </a:r>
          </a:p>
          <a:p>
            <a:pPr algn="ctr"/>
            <a:endParaRPr lang="en-US" dirty="0"/>
          </a:p>
          <a:p>
            <a:pPr algn="ctr"/>
            <a:r>
              <a:rPr lang="en-US" b="1" u="sng" dirty="0"/>
              <a:t>Tumor Features </a:t>
            </a:r>
          </a:p>
          <a:p>
            <a:pPr algn="ctr"/>
            <a:r>
              <a:rPr lang="en-US" dirty="0" err="1"/>
              <a:t>RNAseq</a:t>
            </a:r>
            <a:endParaRPr lang="en-US" dirty="0"/>
          </a:p>
          <a:p>
            <a:pPr algn="ctr"/>
            <a:r>
              <a:rPr lang="en-US" dirty="0" err="1"/>
              <a:t>DNAseq</a:t>
            </a:r>
            <a:endParaRPr lang="en-US" dirty="0"/>
          </a:p>
          <a:p>
            <a:pPr algn="ctr"/>
            <a:r>
              <a:rPr lang="en-US" dirty="0"/>
              <a:t>CNV</a:t>
            </a:r>
          </a:p>
          <a:p>
            <a:pPr algn="ctr"/>
            <a:r>
              <a:rPr lang="en-US" dirty="0"/>
              <a:t>Histology</a:t>
            </a:r>
          </a:p>
          <a:p>
            <a:pPr algn="ctr"/>
            <a:r>
              <a:rPr lang="en-US" dirty="0"/>
              <a:t>Clinical Features </a:t>
            </a:r>
          </a:p>
          <a:p>
            <a:pPr algn="ctr"/>
            <a:endParaRPr lang="en-US" dirty="0"/>
          </a:p>
        </p:txBody>
      </p:sp>
      <p:sp>
        <p:nvSpPr>
          <p:cNvPr id="5" name="Rectangle 4">
            <a:extLst>
              <a:ext uri="{FF2B5EF4-FFF2-40B4-BE49-F238E27FC236}">
                <a16:creationId xmlns:a16="http://schemas.microsoft.com/office/drawing/2014/main" id="{744F51D2-85A0-459D-B8C8-C8EB9AD7D4F6}"/>
              </a:ext>
            </a:extLst>
          </p:cNvPr>
          <p:cNvSpPr/>
          <p:nvPr/>
        </p:nvSpPr>
        <p:spPr>
          <a:xfrm>
            <a:off x="4227286" y="1690688"/>
            <a:ext cx="3802743" cy="4506912"/>
          </a:xfrm>
          <a:prstGeom prst="rect">
            <a:avLst/>
          </a:prstGeom>
          <a:solidFill>
            <a:schemeClr val="accent1">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dirty="0" err="1"/>
              <a:t>BeatAML</a:t>
            </a:r>
            <a:endParaRPr lang="en-US" sz="4400" dirty="0"/>
          </a:p>
          <a:p>
            <a:pPr algn="ctr"/>
            <a:r>
              <a:rPr lang="en-US" sz="4400" dirty="0"/>
              <a:t>~60k obs. </a:t>
            </a:r>
          </a:p>
          <a:p>
            <a:pPr algn="ctr"/>
            <a:r>
              <a:rPr lang="en-US" dirty="0"/>
              <a:t># Patients ~ 600</a:t>
            </a:r>
          </a:p>
          <a:p>
            <a:pPr algn="ctr"/>
            <a:r>
              <a:rPr lang="en-US" dirty="0"/>
              <a:t># Drugs ~ 122</a:t>
            </a:r>
          </a:p>
          <a:p>
            <a:pPr algn="ctr"/>
            <a:endParaRPr lang="en-US" dirty="0"/>
          </a:p>
          <a:p>
            <a:pPr algn="ctr"/>
            <a:r>
              <a:rPr lang="en-US" b="1" u="sng" dirty="0"/>
              <a:t>Tumor Features </a:t>
            </a:r>
          </a:p>
          <a:p>
            <a:pPr algn="ctr"/>
            <a:r>
              <a:rPr lang="en-US" dirty="0" err="1"/>
              <a:t>RNAseq</a:t>
            </a:r>
            <a:endParaRPr lang="en-US" dirty="0"/>
          </a:p>
          <a:p>
            <a:pPr algn="ctr"/>
            <a:r>
              <a:rPr lang="en-US" dirty="0" err="1"/>
              <a:t>DNAseq</a:t>
            </a:r>
            <a:endParaRPr lang="en-US" dirty="0"/>
          </a:p>
          <a:p>
            <a:pPr algn="ctr"/>
            <a:r>
              <a:rPr lang="en-US" dirty="0"/>
              <a:t>CNV</a:t>
            </a:r>
          </a:p>
          <a:p>
            <a:pPr algn="ctr"/>
            <a:r>
              <a:rPr lang="en-US" dirty="0"/>
              <a:t>Histology</a:t>
            </a:r>
          </a:p>
          <a:p>
            <a:pPr algn="ctr"/>
            <a:r>
              <a:rPr lang="en-US" dirty="0"/>
              <a:t>Clinical Features </a:t>
            </a:r>
          </a:p>
          <a:p>
            <a:pPr algn="ctr"/>
            <a:endParaRPr lang="en-US" dirty="0"/>
          </a:p>
        </p:txBody>
      </p:sp>
      <p:sp>
        <p:nvSpPr>
          <p:cNvPr id="6" name="Rectangle 5">
            <a:extLst>
              <a:ext uri="{FF2B5EF4-FFF2-40B4-BE49-F238E27FC236}">
                <a16:creationId xmlns:a16="http://schemas.microsoft.com/office/drawing/2014/main" id="{0710E846-B1F1-42AB-A9B5-A107E19B9A64}"/>
              </a:ext>
            </a:extLst>
          </p:cNvPr>
          <p:cNvSpPr/>
          <p:nvPr/>
        </p:nvSpPr>
        <p:spPr>
          <a:xfrm>
            <a:off x="8193315" y="1690688"/>
            <a:ext cx="3802743" cy="4506912"/>
          </a:xfrm>
          <a:prstGeom prst="rect">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Cancer Dependency Map </a:t>
            </a:r>
            <a:r>
              <a:rPr lang="en-US" sz="3600" dirty="0"/>
              <a:t>(</a:t>
            </a:r>
            <a:r>
              <a:rPr lang="en-US" sz="3600" dirty="0" err="1"/>
              <a:t>DepMap</a:t>
            </a:r>
            <a:r>
              <a:rPr lang="en-US" sz="3600" dirty="0"/>
              <a:t>)</a:t>
            </a:r>
          </a:p>
          <a:p>
            <a:pPr algn="ctr"/>
            <a:r>
              <a:rPr lang="en-US" sz="3600" dirty="0"/>
              <a:t>&gt; 20 million obs.</a:t>
            </a:r>
          </a:p>
          <a:p>
            <a:pPr algn="ctr"/>
            <a:r>
              <a:rPr lang="en-US" dirty="0"/>
              <a:t># Cell Lines ~ 1000 </a:t>
            </a:r>
          </a:p>
          <a:p>
            <a:pPr algn="ctr"/>
            <a:r>
              <a:rPr lang="en-US" dirty="0"/>
              <a:t># Drugs ~ 400+ </a:t>
            </a:r>
          </a:p>
          <a:p>
            <a:pPr algn="ctr"/>
            <a:r>
              <a:rPr lang="en-US" dirty="0"/>
              <a:t># Gene Targets ~ 18,000+ </a:t>
            </a:r>
          </a:p>
          <a:p>
            <a:pPr algn="ctr"/>
            <a:endParaRPr lang="en-US" dirty="0"/>
          </a:p>
          <a:p>
            <a:pPr algn="ctr"/>
            <a:r>
              <a:rPr lang="en-US" b="1" u="sng" dirty="0"/>
              <a:t>Tumor Features </a:t>
            </a:r>
          </a:p>
          <a:p>
            <a:pPr algn="ctr"/>
            <a:r>
              <a:rPr lang="en-US" dirty="0" err="1"/>
              <a:t>RNAseq</a:t>
            </a:r>
            <a:endParaRPr lang="en-US" dirty="0"/>
          </a:p>
          <a:p>
            <a:pPr algn="ctr"/>
            <a:r>
              <a:rPr lang="en-US" dirty="0" err="1"/>
              <a:t>DNAseq</a:t>
            </a:r>
            <a:endParaRPr lang="en-US" dirty="0"/>
          </a:p>
          <a:p>
            <a:pPr algn="ctr"/>
            <a:r>
              <a:rPr lang="en-US" dirty="0"/>
              <a:t>CNV</a:t>
            </a:r>
          </a:p>
          <a:p>
            <a:pPr algn="ctr"/>
            <a:endParaRPr lang="en-US" dirty="0"/>
          </a:p>
        </p:txBody>
      </p:sp>
      <p:sp>
        <p:nvSpPr>
          <p:cNvPr id="7" name="Arrow: Down 6">
            <a:extLst>
              <a:ext uri="{FF2B5EF4-FFF2-40B4-BE49-F238E27FC236}">
                <a16:creationId xmlns:a16="http://schemas.microsoft.com/office/drawing/2014/main" id="{C8EF40EF-DA04-424D-8E0B-ADC7BD659AD0}"/>
              </a:ext>
            </a:extLst>
          </p:cNvPr>
          <p:cNvSpPr/>
          <p:nvPr/>
        </p:nvSpPr>
        <p:spPr>
          <a:xfrm rot="5400000">
            <a:off x="5816600" y="2706916"/>
            <a:ext cx="921657" cy="6981371"/>
          </a:xfrm>
          <a:prstGeom prst="down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6A475F7F-5B92-46F7-9006-90E9F0B678D9}"/>
              </a:ext>
            </a:extLst>
          </p:cNvPr>
          <p:cNvSpPr txBox="1"/>
          <p:nvPr/>
        </p:nvSpPr>
        <p:spPr>
          <a:xfrm>
            <a:off x="4708024" y="5935990"/>
            <a:ext cx="3138808" cy="523220"/>
          </a:xfrm>
          <a:prstGeom prst="rect">
            <a:avLst/>
          </a:prstGeom>
          <a:noFill/>
        </p:spPr>
        <p:txBody>
          <a:bodyPr wrap="none" rtlCol="0">
            <a:spAutoFit/>
          </a:bodyPr>
          <a:lstStyle/>
          <a:p>
            <a:r>
              <a:rPr lang="en-US" sz="2800" b="1" dirty="0"/>
              <a:t>Flow of information</a:t>
            </a:r>
          </a:p>
        </p:txBody>
      </p:sp>
    </p:spTree>
    <p:extLst>
      <p:ext uri="{BB962C8B-B14F-4D97-AF65-F5344CB8AC3E}">
        <p14:creationId xmlns:p14="http://schemas.microsoft.com/office/powerpoint/2010/main" val="386312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06F33-9BC7-4963-A984-891C7459307E}"/>
              </a:ext>
            </a:extLst>
          </p:cNvPr>
          <p:cNvSpPr>
            <a:spLocks noGrp="1"/>
          </p:cNvSpPr>
          <p:nvPr>
            <p:ph type="title"/>
          </p:nvPr>
        </p:nvSpPr>
        <p:spPr/>
        <p:txBody>
          <a:bodyPr/>
          <a:lstStyle/>
          <a:p>
            <a:r>
              <a:rPr lang="en-US" dirty="0"/>
              <a:t>Variable Selection: AML Pathway Genes  </a:t>
            </a:r>
          </a:p>
        </p:txBody>
      </p:sp>
      <p:pic>
        <p:nvPicPr>
          <p:cNvPr id="1026" name="Picture 2">
            <a:extLst>
              <a:ext uri="{FF2B5EF4-FFF2-40B4-BE49-F238E27FC236}">
                <a16:creationId xmlns:a16="http://schemas.microsoft.com/office/drawing/2014/main" id="{EF1BFF93-FDCC-4C27-ADDB-CA8A61DC15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1519026"/>
            <a:ext cx="8156756" cy="524753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F239FE1C-8F9E-4F08-98F7-CF04CC1F0A87}"/>
              </a:ext>
            </a:extLst>
          </p:cNvPr>
          <p:cNvSpPr/>
          <p:nvPr/>
        </p:nvSpPr>
        <p:spPr>
          <a:xfrm>
            <a:off x="9122711" y="2751478"/>
            <a:ext cx="2740687" cy="2400657"/>
          </a:xfrm>
          <a:prstGeom prst="rect">
            <a:avLst/>
          </a:prstGeom>
        </p:spPr>
        <p:txBody>
          <a:bodyPr wrap="none">
            <a:spAutoFit/>
          </a:bodyPr>
          <a:lstStyle/>
          <a:p>
            <a:r>
              <a:rPr lang="en-US" sz="2400" b="1" dirty="0"/>
              <a:t>KEGG Pathway: </a:t>
            </a:r>
          </a:p>
          <a:p>
            <a:r>
              <a:rPr lang="en-US" sz="2400" b="1" dirty="0"/>
              <a:t>	hsa05221</a:t>
            </a:r>
          </a:p>
          <a:p>
            <a:endParaRPr lang="en-US" sz="2400" dirty="0"/>
          </a:p>
          <a:p>
            <a:r>
              <a:rPr lang="en-US" sz="2400" b="1" dirty="0"/>
              <a:t>68 Genes </a:t>
            </a:r>
            <a:r>
              <a:rPr lang="en-US" sz="2400" dirty="0"/>
              <a:t>Implicated</a:t>
            </a:r>
          </a:p>
          <a:p>
            <a:r>
              <a:rPr lang="en-US" dirty="0"/>
              <a:t>	 </a:t>
            </a:r>
          </a:p>
          <a:p>
            <a:endParaRPr lang="en-US" dirty="0"/>
          </a:p>
          <a:p>
            <a:endParaRPr lang="en-US" dirty="0"/>
          </a:p>
        </p:txBody>
      </p:sp>
    </p:spTree>
    <p:extLst>
      <p:ext uri="{BB962C8B-B14F-4D97-AF65-F5344CB8AC3E}">
        <p14:creationId xmlns:p14="http://schemas.microsoft.com/office/powerpoint/2010/main" val="3885909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D9395-FF14-4DFA-A033-5D3C468D2424}"/>
              </a:ext>
            </a:extLst>
          </p:cNvPr>
          <p:cNvSpPr>
            <a:spLocks noGrp="1"/>
          </p:cNvSpPr>
          <p:nvPr>
            <p:ph type="title"/>
          </p:nvPr>
        </p:nvSpPr>
        <p:spPr/>
        <p:txBody>
          <a:bodyPr/>
          <a:lstStyle/>
          <a:p>
            <a:r>
              <a:rPr lang="en-US" dirty="0"/>
              <a:t>Variable Selection: Associated AML Genes</a:t>
            </a:r>
          </a:p>
        </p:txBody>
      </p:sp>
      <p:pic>
        <p:nvPicPr>
          <p:cNvPr id="4" name="Picture 3">
            <a:extLst>
              <a:ext uri="{FF2B5EF4-FFF2-40B4-BE49-F238E27FC236}">
                <a16:creationId xmlns:a16="http://schemas.microsoft.com/office/drawing/2014/main" id="{12134C9A-C402-4259-A233-0B45F72E5C73}"/>
              </a:ext>
            </a:extLst>
          </p:cNvPr>
          <p:cNvPicPr>
            <a:picLocks noChangeAspect="1"/>
          </p:cNvPicPr>
          <p:nvPr/>
        </p:nvPicPr>
        <p:blipFill>
          <a:blip r:embed="rId2"/>
          <a:stretch>
            <a:fillRect/>
          </a:stretch>
        </p:blipFill>
        <p:spPr>
          <a:xfrm>
            <a:off x="0" y="1435803"/>
            <a:ext cx="12192000" cy="5422198"/>
          </a:xfrm>
          <a:prstGeom prst="rect">
            <a:avLst/>
          </a:prstGeom>
        </p:spPr>
      </p:pic>
      <p:sp>
        <p:nvSpPr>
          <p:cNvPr id="5" name="TextBox 4">
            <a:extLst>
              <a:ext uri="{FF2B5EF4-FFF2-40B4-BE49-F238E27FC236}">
                <a16:creationId xmlns:a16="http://schemas.microsoft.com/office/drawing/2014/main" id="{8C243326-11F7-415B-9EAB-44ED37A760BC}"/>
              </a:ext>
            </a:extLst>
          </p:cNvPr>
          <p:cNvSpPr txBox="1"/>
          <p:nvPr/>
        </p:nvSpPr>
        <p:spPr>
          <a:xfrm>
            <a:off x="0" y="6308209"/>
            <a:ext cx="4635243" cy="369332"/>
          </a:xfrm>
          <a:prstGeom prst="rect">
            <a:avLst/>
          </a:prstGeom>
          <a:solidFill>
            <a:schemeClr val="bg1"/>
          </a:solidFill>
        </p:spPr>
        <p:txBody>
          <a:bodyPr wrap="none" rtlCol="0">
            <a:spAutoFit/>
          </a:bodyPr>
          <a:lstStyle/>
          <a:p>
            <a:r>
              <a:rPr lang="en-US" b="1" dirty="0" err="1"/>
              <a:t>GeneMania</a:t>
            </a:r>
            <a:r>
              <a:rPr lang="en-US" dirty="0"/>
              <a:t> [Other: </a:t>
            </a:r>
            <a:r>
              <a:rPr lang="en-US" dirty="0" err="1"/>
              <a:t>Reactome</a:t>
            </a:r>
            <a:r>
              <a:rPr lang="en-US" dirty="0"/>
              <a:t>, </a:t>
            </a:r>
            <a:r>
              <a:rPr lang="en-US" dirty="0" err="1"/>
              <a:t>Kegg</a:t>
            </a:r>
            <a:r>
              <a:rPr lang="en-US" dirty="0"/>
              <a:t>, </a:t>
            </a:r>
            <a:r>
              <a:rPr lang="en-US" dirty="0" err="1"/>
              <a:t>StringDB</a:t>
            </a:r>
            <a:r>
              <a:rPr lang="en-US" dirty="0"/>
              <a:t>] </a:t>
            </a:r>
          </a:p>
        </p:txBody>
      </p:sp>
    </p:spTree>
    <p:extLst>
      <p:ext uri="{BB962C8B-B14F-4D97-AF65-F5344CB8AC3E}">
        <p14:creationId xmlns:p14="http://schemas.microsoft.com/office/powerpoint/2010/main" val="36591003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6D006D8-C91B-4703-875D-77EBBF9C9F67}"/>
              </a:ext>
            </a:extLst>
          </p:cNvPr>
          <p:cNvSpPr/>
          <p:nvPr/>
        </p:nvSpPr>
        <p:spPr>
          <a:xfrm rot="16200000">
            <a:off x="-1436416" y="3123446"/>
            <a:ext cx="3983563" cy="628652"/>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err="1"/>
              <a:t>RNAseq</a:t>
            </a:r>
            <a:endParaRPr lang="en-US" sz="3600" dirty="0"/>
          </a:p>
        </p:txBody>
      </p:sp>
      <p:sp>
        <p:nvSpPr>
          <p:cNvPr id="10" name="Rectangle 9">
            <a:extLst>
              <a:ext uri="{FF2B5EF4-FFF2-40B4-BE49-F238E27FC236}">
                <a16:creationId xmlns:a16="http://schemas.microsoft.com/office/drawing/2014/main" id="{F9E65F3B-C096-47E7-B13C-BF9A5F761DAD}"/>
              </a:ext>
            </a:extLst>
          </p:cNvPr>
          <p:cNvSpPr/>
          <p:nvPr/>
        </p:nvSpPr>
        <p:spPr>
          <a:xfrm rot="16200000">
            <a:off x="-837330" y="3123447"/>
            <a:ext cx="3983563" cy="62865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Gene Targets</a:t>
            </a:r>
          </a:p>
        </p:txBody>
      </p:sp>
      <p:sp>
        <p:nvSpPr>
          <p:cNvPr id="28" name="Rectangle: Rounded Corners 27">
            <a:extLst>
              <a:ext uri="{FF2B5EF4-FFF2-40B4-BE49-F238E27FC236}">
                <a16:creationId xmlns:a16="http://schemas.microsoft.com/office/drawing/2014/main" id="{FD94029D-C7B6-40D7-BECD-23965344C310}"/>
              </a:ext>
            </a:extLst>
          </p:cNvPr>
          <p:cNvSpPr/>
          <p:nvPr/>
        </p:nvSpPr>
        <p:spPr>
          <a:xfrm>
            <a:off x="2575267" y="529812"/>
            <a:ext cx="8824716" cy="5857997"/>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EC423C1-1E37-4A38-82C8-25ADB458C1A3}"/>
              </a:ext>
            </a:extLst>
          </p:cNvPr>
          <p:cNvSpPr/>
          <p:nvPr/>
        </p:nvSpPr>
        <p:spPr>
          <a:xfrm>
            <a:off x="9033829" y="5471464"/>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PRISM</a:t>
            </a:r>
          </a:p>
        </p:txBody>
      </p:sp>
      <p:sp>
        <p:nvSpPr>
          <p:cNvPr id="30" name="Rectangle 29">
            <a:extLst>
              <a:ext uri="{FF2B5EF4-FFF2-40B4-BE49-F238E27FC236}">
                <a16:creationId xmlns:a16="http://schemas.microsoft.com/office/drawing/2014/main" id="{15A50EB2-90E6-43CF-9DE5-33E5B08D4C80}"/>
              </a:ext>
            </a:extLst>
          </p:cNvPr>
          <p:cNvSpPr/>
          <p:nvPr/>
        </p:nvSpPr>
        <p:spPr>
          <a:xfrm>
            <a:off x="9033831" y="2307053"/>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GDSC</a:t>
            </a:r>
          </a:p>
        </p:txBody>
      </p:sp>
      <p:sp>
        <p:nvSpPr>
          <p:cNvPr id="31" name="Rectangle 30">
            <a:extLst>
              <a:ext uri="{FF2B5EF4-FFF2-40B4-BE49-F238E27FC236}">
                <a16:creationId xmlns:a16="http://schemas.microsoft.com/office/drawing/2014/main" id="{5FCFA0AB-819A-49C1-9A7C-8A29F377AF1D}"/>
              </a:ext>
            </a:extLst>
          </p:cNvPr>
          <p:cNvSpPr/>
          <p:nvPr/>
        </p:nvSpPr>
        <p:spPr>
          <a:xfrm>
            <a:off x="4647064" y="793214"/>
            <a:ext cx="785842" cy="5309706"/>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FC1</a:t>
            </a:r>
          </a:p>
        </p:txBody>
      </p:sp>
      <p:sp>
        <p:nvSpPr>
          <p:cNvPr id="32" name="Rectangle 31">
            <a:extLst>
              <a:ext uri="{FF2B5EF4-FFF2-40B4-BE49-F238E27FC236}">
                <a16:creationId xmlns:a16="http://schemas.microsoft.com/office/drawing/2014/main" id="{957AB3FE-6ED6-4F9C-8520-D07F492ADA86}"/>
              </a:ext>
            </a:extLst>
          </p:cNvPr>
          <p:cNvSpPr/>
          <p:nvPr/>
        </p:nvSpPr>
        <p:spPr>
          <a:xfrm>
            <a:off x="6133387" y="1512017"/>
            <a:ext cx="785842" cy="3872100"/>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FC2</a:t>
            </a:r>
          </a:p>
        </p:txBody>
      </p:sp>
      <p:sp>
        <p:nvSpPr>
          <p:cNvPr id="37" name="Rectangle 36">
            <a:extLst>
              <a:ext uri="{FF2B5EF4-FFF2-40B4-BE49-F238E27FC236}">
                <a16:creationId xmlns:a16="http://schemas.microsoft.com/office/drawing/2014/main" id="{1E6F289F-1F43-421E-B6A2-9F9013E5C2EA}"/>
              </a:ext>
            </a:extLst>
          </p:cNvPr>
          <p:cNvSpPr/>
          <p:nvPr/>
        </p:nvSpPr>
        <p:spPr>
          <a:xfrm>
            <a:off x="7594411" y="2553271"/>
            <a:ext cx="785842" cy="1751457"/>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FC3</a:t>
            </a:r>
          </a:p>
        </p:txBody>
      </p:sp>
      <p:sp>
        <p:nvSpPr>
          <p:cNvPr id="38" name="Rectangle 37">
            <a:extLst>
              <a:ext uri="{FF2B5EF4-FFF2-40B4-BE49-F238E27FC236}">
                <a16:creationId xmlns:a16="http://schemas.microsoft.com/office/drawing/2014/main" id="{A976FEC2-00B0-47E3-8F15-870720E509B5}"/>
              </a:ext>
            </a:extLst>
          </p:cNvPr>
          <p:cNvSpPr/>
          <p:nvPr/>
        </p:nvSpPr>
        <p:spPr>
          <a:xfrm>
            <a:off x="9033829" y="1498787"/>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CCLE</a:t>
            </a:r>
          </a:p>
        </p:txBody>
      </p:sp>
      <p:sp>
        <p:nvSpPr>
          <p:cNvPr id="39" name="Rectangle 38">
            <a:extLst>
              <a:ext uri="{FF2B5EF4-FFF2-40B4-BE49-F238E27FC236}">
                <a16:creationId xmlns:a16="http://schemas.microsoft.com/office/drawing/2014/main" id="{06E58A72-2B23-433C-9B86-9921EC174C87}"/>
              </a:ext>
            </a:extLst>
          </p:cNvPr>
          <p:cNvSpPr/>
          <p:nvPr/>
        </p:nvSpPr>
        <p:spPr>
          <a:xfrm>
            <a:off x="9033831" y="690521"/>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AML</a:t>
            </a:r>
          </a:p>
        </p:txBody>
      </p:sp>
      <p:sp>
        <p:nvSpPr>
          <p:cNvPr id="40" name="Rectangle 39">
            <a:extLst>
              <a:ext uri="{FF2B5EF4-FFF2-40B4-BE49-F238E27FC236}">
                <a16:creationId xmlns:a16="http://schemas.microsoft.com/office/drawing/2014/main" id="{0BCC05D1-84F9-407C-BFE7-91A74EAF79A1}"/>
              </a:ext>
            </a:extLst>
          </p:cNvPr>
          <p:cNvSpPr/>
          <p:nvPr/>
        </p:nvSpPr>
        <p:spPr>
          <a:xfrm>
            <a:off x="2834902" y="2540778"/>
            <a:ext cx="1158075" cy="1793988"/>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Conv</a:t>
            </a:r>
          </a:p>
          <a:p>
            <a:pPr algn="ctr"/>
            <a:r>
              <a:rPr lang="en-US" dirty="0"/>
              <a:t>(1x2)</a:t>
            </a:r>
          </a:p>
        </p:txBody>
      </p:sp>
      <p:sp>
        <p:nvSpPr>
          <p:cNvPr id="33" name="Rectangle 32">
            <a:extLst>
              <a:ext uri="{FF2B5EF4-FFF2-40B4-BE49-F238E27FC236}">
                <a16:creationId xmlns:a16="http://schemas.microsoft.com/office/drawing/2014/main" id="{225A8AA3-E061-449C-8E79-F653DE2AF839}"/>
              </a:ext>
            </a:extLst>
          </p:cNvPr>
          <p:cNvSpPr/>
          <p:nvPr/>
        </p:nvSpPr>
        <p:spPr>
          <a:xfrm>
            <a:off x="9049634" y="4697524"/>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RNAi</a:t>
            </a:r>
          </a:p>
        </p:txBody>
      </p:sp>
      <p:sp>
        <p:nvSpPr>
          <p:cNvPr id="34" name="Rectangle 33">
            <a:extLst>
              <a:ext uri="{FF2B5EF4-FFF2-40B4-BE49-F238E27FC236}">
                <a16:creationId xmlns:a16="http://schemas.microsoft.com/office/drawing/2014/main" id="{75359C49-62A9-4BEB-A8EC-69052B6C067A}"/>
              </a:ext>
            </a:extLst>
          </p:cNvPr>
          <p:cNvSpPr/>
          <p:nvPr/>
        </p:nvSpPr>
        <p:spPr>
          <a:xfrm>
            <a:off x="9049632" y="3889258"/>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CRISPR</a:t>
            </a:r>
          </a:p>
        </p:txBody>
      </p:sp>
      <p:sp>
        <p:nvSpPr>
          <p:cNvPr id="35" name="Rectangle 34">
            <a:extLst>
              <a:ext uri="{FF2B5EF4-FFF2-40B4-BE49-F238E27FC236}">
                <a16:creationId xmlns:a16="http://schemas.microsoft.com/office/drawing/2014/main" id="{0575EF7E-DA50-4B03-8053-1F61BD768B6F}"/>
              </a:ext>
            </a:extLst>
          </p:cNvPr>
          <p:cNvSpPr/>
          <p:nvPr/>
        </p:nvSpPr>
        <p:spPr>
          <a:xfrm>
            <a:off x="9049634" y="3080992"/>
            <a:ext cx="895331" cy="67336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CTRP</a:t>
            </a:r>
          </a:p>
        </p:txBody>
      </p:sp>
      <p:sp>
        <p:nvSpPr>
          <p:cNvPr id="3" name="Oval 2">
            <a:extLst>
              <a:ext uri="{FF2B5EF4-FFF2-40B4-BE49-F238E27FC236}">
                <a16:creationId xmlns:a16="http://schemas.microsoft.com/office/drawing/2014/main" id="{E7845812-2774-47E9-86FD-93DEDCB92684}"/>
              </a:ext>
            </a:extLst>
          </p:cNvPr>
          <p:cNvSpPr/>
          <p:nvPr/>
        </p:nvSpPr>
        <p:spPr>
          <a:xfrm>
            <a:off x="10205618" y="690521"/>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Y1</a:t>
            </a:r>
          </a:p>
        </p:txBody>
      </p:sp>
      <p:sp>
        <p:nvSpPr>
          <p:cNvPr id="36" name="Oval 35">
            <a:extLst>
              <a:ext uri="{FF2B5EF4-FFF2-40B4-BE49-F238E27FC236}">
                <a16:creationId xmlns:a16="http://schemas.microsoft.com/office/drawing/2014/main" id="{88A2C946-4C68-43F2-94E3-61AD18C03A2C}"/>
              </a:ext>
            </a:extLst>
          </p:cNvPr>
          <p:cNvSpPr/>
          <p:nvPr/>
        </p:nvSpPr>
        <p:spPr>
          <a:xfrm>
            <a:off x="10205618" y="1498787"/>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Y2</a:t>
            </a:r>
          </a:p>
        </p:txBody>
      </p:sp>
      <p:sp>
        <p:nvSpPr>
          <p:cNvPr id="47" name="Oval 46">
            <a:extLst>
              <a:ext uri="{FF2B5EF4-FFF2-40B4-BE49-F238E27FC236}">
                <a16:creationId xmlns:a16="http://schemas.microsoft.com/office/drawing/2014/main" id="{DA624501-7EDC-47DA-9F60-BD72B1796B94}"/>
              </a:ext>
            </a:extLst>
          </p:cNvPr>
          <p:cNvSpPr/>
          <p:nvPr/>
        </p:nvSpPr>
        <p:spPr>
          <a:xfrm>
            <a:off x="10205618" y="2302181"/>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Y3</a:t>
            </a:r>
          </a:p>
        </p:txBody>
      </p:sp>
      <p:sp>
        <p:nvSpPr>
          <p:cNvPr id="49" name="Oval 48">
            <a:extLst>
              <a:ext uri="{FF2B5EF4-FFF2-40B4-BE49-F238E27FC236}">
                <a16:creationId xmlns:a16="http://schemas.microsoft.com/office/drawing/2014/main" id="{EADB9ECB-A116-4E2C-99A3-E9CBEFDB9679}"/>
              </a:ext>
            </a:extLst>
          </p:cNvPr>
          <p:cNvSpPr/>
          <p:nvPr/>
        </p:nvSpPr>
        <p:spPr>
          <a:xfrm>
            <a:off x="10205618" y="3080992"/>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Y4</a:t>
            </a:r>
          </a:p>
        </p:txBody>
      </p:sp>
      <p:sp>
        <p:nvSpPr>
          <p:cNvPr id="51" name="Oval 50">
            <a:extLst>
              <a:ext uri="{FF2B5EF4-FFF2-40B4-BE49-F238E27FC236}">
                <a16:creationId xmlns:a16="http://schemas.microsoft.com/office/drawing/2014/main" id="{6BB70614-1441-4DDC-A41D-1C3E59E868E1}"/>
              </a:ext>
            </a:extLst>
          </p:cNvPr>
          <p:cNvSpPr/>
          <p:nvPr/>
        </p:nvSpPr>
        <p:spPr>
          <a:xfrm>
            <a:off x="10207347" y="3880475"/>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Y5</a:t>
            </a:r>
          </a:p>
        </p:txBody>
      </p:sp>
      <p:sp>
        <p:nvSpPr>
          <p:cNvPr id="54" name="Oval 53">
            <a:extLst>
              <a:ext uri="{FF2B5EF4-FFF2-40B4-BE49-F238E27FC236}">
                <a16:creationId xmlns:a16="http://schemas.microsoft.com/office/drawing/2014/main" id="{6EB51F03-E346-4A97-8C4D-8836C7014BF6}"/>
              </a:ext>
            </a:extLst>
          </p:cNvPr>
          <p:cNvSpPr/>
          <p:nvPr/>
        </p:nvSpPr>
        <p:spPr>
          <a:xfrm>
            <a:off x="10228661" y="4688741"/>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Y6</a:t>
            </a:r>
          </a:p>
        </p:txBody>
      </p:sp>
      <p:sp>
        <p:nvSpPr>
          <p:cNvPr id="56" name="Oval 55">
            <a:extLst>
              <a:ext uri="{FF2B5EF4-FFF2-40B4-BE49-F238E27FC236}">
                <a16:creationId xmlns:a16="http://schemas.microsoft.com/office/drawing/2014/main" id="{DDE9E04F-CC7F-4418-A380-3F4928D84202}"/>
              </a:ext>
            </a:extLst>
          </p:cNvPr>
          <p:cNvSpPr/>
          <p:nvPr/>
        </p:nvSpPr>
        <p:spPr>
          <a:xfrm>
            <a:off x="10207347" y="5471593"/>
            <a:ext cx="785842" cy="673364"/>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Y7</a:t>
            </a:r>
          </a:p>
        </p:txBody>
      </p:sp>
      <p:sp>
        <p:nvSpPr>
          <p:cNvPr id="11" name="Arrow: Right 10">
            <a:extLst>
              <a:ext uri="{FF2B5EF4-FFF2-40B4-BE49-F238E27FC236}">
                <a16:creationId xmlns:a16="http://schemas.microsoft.com/office/drawing/2014/main" id="{035114DB-404E-4CCB-8F00-992A9FF5CFEE}"/>
              </a:ext>
            </a:extLst>
          </p:cNvPr>
          <p:cNvSpPr/>
          <p:nvPr/>
        </p:nvSpPr>
        <p:spPr>
          <a:xfrm>
            <a:off x="4007858" y="3144054"/>
            <a:ext cx="639205" cy="629511"/>
          </a:xfrm>
          <a:prstGeom prst="right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Arrow: Right 57">
            <a:extLst>
              <a:ext uri="{FF2B5EF4-FFF2-40B4-BE49-F238E27FC236}">
                <a16:creationId xmlns:a16="http://schemas.microsoft.com/office/drawing/2014/main" id="{1DADAE32-ACBB-46EE-93B8-1B8579EAEBC3}"/>
              </a:ext>
            </a:extLst>
          </p:cNvPr>
          <p:cNvSpPr/>
          <p:nvPr/>
        </p:nvSpPr>
        <p:spPr>
          <a:xfrm>
            <a:off x="5447788" y="3155500"/>
            <a:ext cx="674292" cy="6295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Arrow: Right 58">
            <a:extLst>
              <a:ext uri="{FF2B5EF4-FFF2-40B4-BE49-F238E27FC236}">
                <a16:creationId xmlns:a16="http://schemas.microsoft.com/office/drawing/2014/main" id="{58C2674B-D8DC-4314-B0D5-93B4680229FF}"/>
              </a:ext>
            </a:extLst>
          </p:cNvPr>
          <p:cNvSpPr/>
          <p:nvPr/>
        </p:nvSpPr>
        <p:spPr>
          <a:xfrm>
            <a:off x="6940323" y="3161296"/>
            <a:ext cx="645985" cy="6295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Connector: Elbow 12">
            <a:extLst>
              <a:ext uri="{FF2B5EF4-FFF2-40B4-BE49-F238E27FC236}">
                <a16:creationId xmlns:a16="http://schemas.microsoft.com/office/drawing/2014/main" id="{8AD5192C-87C5-4808-B213-184E513D702E}"/>
              </a:ext>
            </a:extLst>
          </p:cNvPr>
          <p:cNvCxnSpPr>
            <a:stCxn id="37" idx="3"/>
            <a:endCxn id="39" idx="1"/>
          </p:cNvCxnSpPr>
          <p:nvPr/>
        </p:nvCxnSpPr>
        <p:spPr>
          <a:xfrm flipV="1">
            <a:off x="8380253" y="1027203"/>
            <a:ext cx="653578" cy="240179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359C0468-8850-4299-9B7F-4B7C1EA2FEA4}"/>
              </a:ext>
            </a:extLst>
          </p:cNvPr>
          <p:cNvCxnSpPr>
            <a:stCxn id="37" idx="3"/>
            <a:endCxn id="29" idx="1"/>
          </p:cNvCxnSpPr>
          <p:nvPr/>
        </p:nvCxnSpPr>
        <p:spPr>
          <a:xfrm>
            <a:off x="8380253" y="3429000"/>
            <a:ext cx="653576" cy="237914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F78618F4-5A1A-4FF3-9C5D-7DE9FD548119}"/>
              </a:ext>
            </a:extLst>
          </p:cNvPr>
          <p:cNvCxnSpPr>
            <a:cxnSpLocks/>
            <a:stCxn id="37" idx="3"/>
            <a:endCxn id="33" idx="1"/>
          </p:cNvCxnSpPr>
          <p:nvPr/>
        </p:nvCxnSpPr>
        <p:spPr>
          <a:xfrm>
            <a:off x="8380253" y="3429000"/>
            <a:ext cx="669381" cy="1605206"/>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6E926677-60D6-49E3-94A7-25BC0A49CAC9}"/>
              </a:ext>
            </a:extLst>
          </p:cNvPr>
          <p:cNvCxnSpPr>
            <a:stCxn id="37" idx="3"/>
            <a:endCxn id="34" idx="1"/>
          </p:cNvCxnSpPr>
          <p:nvPr/>
        </p:nvCxnSpPr>
        <p:spPr>
          <a:xfrm>
            <a:off x="8380253" y="3429000"/>
            <a:ext cx="669379" cy="79694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Connector: Elbow 62">
            <a:extLst>
              <a:ext uri="{FF2B5EF4-FFF2-40B4-BE49-F238E27FC236}">
                <a16:creationId xmlns:a16="http://schemas.microsoft.com/office/drawing/2014/main" id="{FD71AE0A-A423-4C45-A556-D8657C53FAC0}"/>
              </a:ext>
            </a:extLst>
          </p:cNvPr>
          <p:cNvCxnSpPr>
            <a:stCxn id="37" idx="3"/>
            <a:endCxn id="35" idx="1"/>
          </p:cNvCxnSpPr>
          <p:nvPr/>
        </p:nvCxnSpPr>
        <p:spPr>
          <a:xfrm flipV="1">
            <a:off x="8380253" y="3417674"/>
            <a:ext cx="669381" cy="1132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06649698-3708-49C8-BC74-D18B766B0B25}"/>
              </a:ext>
            </a:extLst>
          </p:cNvPr>
          <p:cNvCxnSpPr>
            <a:stCxn id="37" idx="3"/>
            <a:endCxn id="30" idx="1"/>
          </p:cNvCxnSpPr>
          <p:nvPr/>
        </p:nvCxnSpPr>
        <p:spPr>
          <a:xfrm flipV="1">
            <a:off x="8380253" y="2643735"/>
            <a:ext cx="653578" cy="78526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Connector: Elbow 70">
            <a:extLst>
              <a:ext uri="{FF2B5EF4-FFF2-40B4-BE49-F238E27FC236}">
                <a16:creationId xmlns:a16="http://schemas.microsoft.com/office/drawing/2014/main" id="{86FF32A0-748F-42C3-B22D-9121245082C9}"/>
              </a:ext>
            </a:extLst>
          </p:cNvPr>
          <p:cNvCxnSpPr>
            <a:stCxn id="37" idx="3"/>
            <a:endCxn id="38" idx="1"/>
          </p:cNvCxnSpPr>
          <p:nvPr/>
        </p:nvCxnSpPr>
        <p:spPr>
          <a:xfrm flipV="1">
            <a:off x="8380253" y="1835469"/>
            <a:ext cx="653576" cy="159353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4B2CC284-7212-4ED8-91A5-9F5528C96B1A}"/>
              </a:ext>
            </a:extLst>
          </p:cNvPr>
          <p:cNvCxnSpPr>
            <a:stCxn id="39" idx="3"/>
            <a:endCxn id="3" idx="2"/>
          </p:cNvCxnSpPr>
          <p:nvPr/>
        </p:nvCxnSpPr>
        <p:spPr>
          <a:xfrm>
            <a:off x="9929162" y="1027203"/>
            <a:ext cx="2764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EAB7299A-8670-427D-AAC5-AE0C1D982ED5}"/>
              </a:ext>
            </a:extLst>
          </p:cNvPr>
          <p:cNvCxnSpPr>
            <a:stCxn id="38" idx="3"/>
            <a:endCxn id="36" idx="2"/>
          </p:cNvCxnSpPr>
          <p:nvPr/>
        </p:nvCxnSpPr>
        <p:spPr>
          <a:xfrm>
            <a:off x="9929160" y="1835469"/>
            <a:ext cx="2764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C1E2CEB6-0729-4D85-8D2C-CA12EE0B55E6}"/>
              </a:ext>
            </a:extLst>
          </p:cNvPr>
          <p:cNvCxnSpPr>
            <a:stCxn id="30" idx="3"/>
            <a:endCxn id="47" idx="2"/>
          </p:cNvCxnSpPr>
          <p:nvPr/>
        </p:nvCxnSpPr>
        <p:spPr>
          <a:xfrm flipV="1">
            <a:off x="9929162" y="2638863"/>
            <a:ext cx="276456" cy="48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1EFC4E71-743A-468E-854A-0FA72D667502}"/>
              </a:ext>
            </a:extLst>
          </p:cNvPr>
          <p:cNvCxnSpPr>
            <a:stCxn id="35" idx="3"/>
            <a:endCxn id="49" idx="2"/>
          </p:cNvCxnSpPr>
          <p:nvPr/>
        </p:nvCxnSpPr>
        <p:spPr>
          <a:xfrm>
            <a:off x="9944965" y="3417674"/>
            <a:ext cx="26065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2" name="Straight Arrow Connector 81">
            <a:extLst>
              <a:ext uri="{FF2B5EF4-FFF2-40B4-BE49-F238E27FC236}">
                <a16:creationId xmlns:a16="http://schemas.microsoft.com/office/drawing/2014/main" id="{FD4D22C5-AA3C-46BE-988D-4C1E41D86A00}"/>
              </a:ext>
            </a:extLst>
          </p:cNvPr>
          <p:cNvCxnSpPr>
            <a:stCxn id="34" idx="3"/>
            <a:endCxn id="51" idx="2"/>
          </p:cNvCxnSpPr>
          <p:nvPr/>
        </p:nvCxnSpPr>
        <p:spPr>
          <a:xfrm flipV="1">
            <a:off x="9944963" y="4217157"/>
            <a:ext cx="262384" cy="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7A72A78E-EC1C-455D-9E3D-CF60662EE92B}"/>
              </a:ext>
            </a:extLst>
          </p:cNvPr>
          <p:cNvCxnSpPr>
            <a:stCxn id="33" idx="3"/>
            <a:endCxn id="54" idx="2"/>
          </p:cNvCxnSpPr>
          <p:nvPr/>
        </p:nvCxnSpPr>
        <p:spPr>
          <a:xfrm flipV="1">
            <a:off x="9944965" y="5025423"/>
            <a:ext cx="283696" cy="87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9C1BE4B0-AE4E-4CEE-8C15-5F551EF7020D}"/>
              </a:ext>
            </a:extLst>
          </p:cNvPr>
          <p:cNvCxnSpPr>
            <a:stCxn id="29" idx="3"/>
            <a:endCxn id="56" idx="2"/>
          </p:cNvCxnSpPr>
          <p:nvPr/>
        </p:nvCxnSpPr>
        <p:spPr>
          <a:xfrm>
            <a:off x="9929160" y="5808146"/>
            <a:ext cx="278187" cy="1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6E93A1A9-5DDC-4D1E-B458-020A95FD450C}"/>
              </a:ext>
            </a:extLst>
          </p:cNvPr>
          <p:cNvCxnSpPr>
            <a:cxnSpLocks/>
          </p:cNvCxnSpPr>
          <p:nvPr/>
        </p:nvCxnSpPr>
        <p:spPr>
          <a:xfrm flipH="1">
            <a:off x="1893956" y="3306763"/>
            <a:ext cx="2116773" cy="1836737"/>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6F90C370-7D95-47F2-A6F4-6AC463AB1724}"/>
              </a:ext>
            </a:extLst>
          </p:cNvPr>
          <p:cNvCxnSpPr>
            <a:cxnSpLocks/>
            <a:stCxn id="11" idx="3"/>
            <a:endCxn id="91" idx="3"/>
          </p:cNvCxnSpPr>
          <p:nvPr/>
        </p:nvCxnSpPr>
        <p:spPr>
          <a:xfrm>
            <a:off x="4647063" y="3458810"/>
            <a:ext cx="422638" cy="2135708"/>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0" name="Rectangle: Rounded Corners 19">
            <a:extLst>
              <a:ext uri="{FF2B5EF4-FFF2-40B4-BE49-F238E27FC236}">
                <a16:creationId xmlns:a16="http://schemas.microsoft.com/office/drawing/2014/main" id="{1752A0F7-01A4-4781-8C97-49963E7B91FD}"/>
              </a:ext>
            </a:extLst>
          </p:cNvPr>
          <p:cNvSpPr/>
          <p:nvPr/>
        </p:nvSpPr>
        <p:spPr>
          <a:xfrm>
            <a:off x="2148289" y="366488"/>
            <a:ext cx="6477017" cy="6344864"/>
          </a:xfrm>
          <a:prstGeom prst="roundRect">
            <a:avLst/>
          </a:prstGeom>
          <a:noFill/>
          <a:ln w="762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Arrow: Right 90">
            <a:extLst>
              <a:ext uri="{FF2B5EF4-FFF2-40B4-BE49-F238E27FC236}">
                <a16:creationId xmlns:a16="http://schemas.microsoft.com/office/drawing/2014/main" id="{6DB068AE-6C7B-469D-9561-77CD3169F79F}"/>
              </a:ext>
            </a:extLst>
          </p:cNvPr>
          <p:cNvSpPr/>
          <p:nvPr/>
        </p:nvSpPr>
        <p:spPr>
          <a:xfrm>
            <a:off x="1876571" y="4697524"/>
            <a:ext cx="3193130" cy="1793988"/>
          </a:xfrm>
          <a:prstGeom prst="rightArrow">
            <a:avLst/>
          </a:prstGeom>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FB7961EC-D369-4515-9E26-2293443A4DD6}"/>
              </a:ext>
            </a:extLst>
          </p:cNvPr>
          <p:cNvSpPr/>
          <p:nvPr/>
        </p:nvSpPr>
        <p:spPr>
          <a:xfrm>
            <a:off x="4034906" y="5249693"/>
            <a:ext cx="734385" cy="689647"/>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a:t>
            </a:r>
          </a:p>
        </p:txBody>
      </p:sp>
      <p:sp>
        <p:nvSpPr>
          <p:cNvPr id="99" name="Oval 98">
            <a:extLst>
              <a:ext uri="{FF2B5EF4-FFF2-40B4-BE49-F238E27FC236}">
                <a16:creationId xmlns:a16="http://schemas.microsoft.com/office/drawing/2014/main" id="{86281600-031B-43D2-A572-A66C3C10CD73}"/>
              </a:ext>
            </a:extLst>
          </p:cNvPr>
          <p:cNvSpPr/>
          <p:nvPr/>
        </p:nvSpPr>
        <p:spPr>
          <a:xfrm>
            <a:off x="3079325" y="5258725"/>
            <a:ext cx="734385" cy="689647"/>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BN</a:t>
            </a:r>
          </a:p>
        </p:txBody>
      </p:sp>
      <p:sp>
        <p:nvSpPr>
          <p:cNvPr id="100" name="Oval 99">
            <a:extLst>
              <a:ext uri="{FF2B5EF4-FFF2-40B4-BE49-F238E27FC236}">
                <a16:creationId xmlns:a16="http://schemas.microsoft.com/office/drawing/2014/main" id="{3C4CB8C8-EB3C-4499-BD27-BF50CD0F1B29}"/>
              </a:ext>
            </a:extLst>
          </p:cNvPr>
          <p:cNvSpPr/>
          <p:nvPr/>
        </p:nvSpPr>
        <p:spPr>
          <a:xfrm>
            <a:off x="1945086" y="5249692"/>
            <a:ext cx="867516" cy="689647"/>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Relu</a:t>
            </a:r>
            <a:endParaRPr lang="en-US" dirty="0">
              <a:solidFill>
                <a:schemeClr val="tx1"/>
              </a:solidFill>
            </a:endParaRPr>
          </a:p>
        </p:txBody>
      </p:sp>
      <p:cxnSp>
        <p:nvCxnSpPr>
          <p:cNvPr id="105" name="Straight Arrow Connector 104">
            <a:extLst>
              <a:ext uri="{FF2B5EF4-FFF2-40B4-BE49-F238E27FC236}">
                <a16:creationId xmlns:a16="http://schemas.microsoft.com/office/drawing/2014/main" id="{40FBD9E8-FBCD-4035-8AC3-D9553F8462B7}"/>
              </a:ext>
            </a:extLst>
          </p:cNvPr>
          <p:cNvCxnSpPr/>
          <p:nvPr/>
        </p:nvCxnSpPr>
        <p:spPr>
          <a:xfrm>
            <a:off x="2832757" y="5577568"/>
            <a:ext cx="23917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09" name="Arrow: Right 108">
            <a:extLst>
              <a:ext uri="{FF2B5EF4-FFF2-40B4-BE49-F238E27FC236}">
                <a16:creationId xmlns:a16="http://schemas.microsoft.com/office/drawing/2014/main" id="{FA9A8FBF-1535-443E-9FEB-DE2243370020}"/>
              </a:ext>
            </a:extLst>
          </p:cNvPr>
          <p:cNvSpPr/>
          <p:nvPr/>
        </p:nvSpPr>
        <p:spPr>
          <a:xfrm>
            <a:off x="1449465" y="3144054"/>
            <a:ext cx="1400680" cy="62951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Rounded Corners 45">
            <a:extLst>
              <a:ext uri="{FF2B5EF4-FFF2-40B4-BE49-F238E27FC236}">
                <a16:creationId xmlns:a16="http://schemas.microsoft.com/office/drawing/2014/main" id="{0D1134F4-D7FA-423A-AA51-39525F9F9973}"/>
              </a:ext>
            </a:extLst>
          </p:cNvPr>
          <p:cNvSpPr/>
          <p:nvPr/>
        </p:nvSpPr>
        <p:spPr>
          <a:xfrm>
            <a:off x="8680898" y="344558"/>
            <a:ext cx="2795172" cy="6327710"/>
          </a:xfrm>
          <a:prstGeom prst="roundRect">
            <a:avLst/>
          </a:prstGeom>
          <a:noFill/>
          <a:ln w="76200">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24B834AD-6347-42A1-BE92-6BE6CE29DBA1}"/>
              </a:ext>
            </a:extLst>
          </p:cNvPr>
          <p:cNvSpPr/>
          <p:nvPr/>
        </p:nvSpPr>
        <p:spPr>
          <a:xfrm>
            <a:off x="241038" y="622200"/>
            <a:ext cx="1206769" cy="727488"/>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Dataset</a:t>
            </a:r>
          </a:p>
          <a:p>
            <a:pPr algn="ctr"/>
            <a:r>
              <a:rPr lang="en-US" sz="1400" dirty="0">
                <a:solidFill>
                  <a:schemeClr val="tx1"/>
                </a:solidFill>
              </a:rPr>
              <a:t>(resp. type)</a:t>
            </a:r>
          </a:p>
        </p:txBody>
      </p:sp>
      <p:cxnSp>
        <p:nvCxnSpPr>
          <p:cNvPr id="112" name="Connector: Elbow 111">
            <a:extLst>
              <a:ext uri="{FF2B5EF4-FFF2-40B4-BE49-F238E27FC236}">
                <a16:creationId xmlns:a16="http://schemas.microsoft.com/office/drawing/2014/main" id="{06C6F26D-F607-4260-84AD-29B85492320A}"/>
              </a:ext>
            </a:extLst>
          </p:cNvPr>
          <p:cNvCxnSpPr>
            <a:cxnSpLocks/>
            <a:stCxn id="110" idx="3"/>
            <a:endCxn id="3" idx="0"/>
          </p:cNvCxnSpPr>
          <p:nvPr/>
        </p:nvCxnSpPr>
        <p:spPr>
          <a:xfrm flipV="1">
            <a:off x="1447807" y="690521"/>
            <a:ext cx="9150732" cy="295423"/>
          </a:xfrm>
          <a:prstGeom prst="bentConnector4">
            <a:avLst>
              <a:gd name="adj1" fmla="val 3124"/>
              <a:gd name="adj2" fmla="val 255779"/>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a:extLst>
              <a:ext uri="{FF2B5EF4-FFF2-40B4-BE49-F238E27FC236}">
                <a16:creationId xmlns:a16="http://schemas.microsoft.com/office/drawing/2014/main" id="{291CD38D-BD15-4118-9B5D-ED95031CF720}"/>
              </a:ext>
            </a:extLst>
          </p:cNvPr>
          <p:cNvCxnSpPr/>
          <p:nvPr/>
        </p:nvCxnSpPr>
        <p:spPr>
          <a:xfrm>
            <a:off x="3797318" y="5594518"/>
            <a:ext cx="239170"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2619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6D006D8-C91B-4703-875D-77EBBF9C9F67}"/>
              </a:ext>
            </a:extLst>
          </p:cNvPr>
          <p:cNvSpPr/>
          <p:nvPr/>
        </p:nvSpPr>
        <p:spPr>
          <a:xfrm rot="16200000">
            <a:off x="-575433" y="2716609"/>
            <a:ext cx="2800216" cy="44312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err="1"/>
              <a:t>RNAseq</a:t>
            </a:r>
            <a:endParaRPr lang="en-US" sz="2800" dirty="0"/>
          </a:p>
        </p:txBody>
      </p:sp>
      <p:sp>
        <p:nvSpPr>
          <p:cNvPr id="10" name="Rectangle 9">
            <a:extLst>
              <a:ext uri="{FF2B5EF4-FFF2-40B4-BE49-F238E27FC236}">
                <a16:creationId xmlns:a16="http://schemas.microsoft.com/office/drawing/2014/main" id="{F9E65F3B-C096-47E7-B13C-BF9A5F761DAD}"/>
              </a:ext>
            </a:extLst>
          </p:cNvPr>
          <p:cNvSpPr/>
          <p:nvPr/>
        </p:nvSpPr>
        <p:spPr>
          <a:xfrm rot="16200000">
            <a:off x="-136847" y="2716609"/>
            <a:ext cx="2800214" cy="44312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Gene Targets</a:t>
            </a:r>
          </a:p>
        </p:txBody>
      </p:sp>
      <p:sp>
        <p:nvSpPr>
          <p:cNvPr id="28" name="Rectangle: Rounded Corners 27">
            <a:extLst>
              <a:ext uri="{FF2B5EF4-FFF2-40B4-BE49-F238E27FC236}">
                <a16:creationId xmlns:a16="http://schemas.microsoft.com/office/drawing/2014/main" id="{FD94029D-C7B6-40D7-BECD-23965344C310}"/>
              </a:ext>
            </a:extLst>
          </p:cNvPr>
          <p:cNvSpPr/>
          <p:nvPr/>
        </p:nvSpPr>
        <p:spPr>
          <a:xfrm>
            <a:off x="2063505" y="633328"/>
            <a:ext cx="4394567" cy="411783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FCFA0AB-819A-49C1-9A7C-8A29F377AF1D}"/>
              </a:ext>
            </a:extLst>
          </p:cNvPr>
          <p:cNvSpPr/>
          <p:nvPr/>
        </p:nvSpPr>
        <p:spPr>
          <a:xfrm>
            <a:off x="3493112" y="896729"/>
            <a:ext cx="553926" cy="373241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FC1</a:t>
            </a:r>
          </a:p>
        </p:txBody>
      </p:sp>
      <p:sp>
        <p:nvSpPr>
          <p:cNvPr id="32" name="Rectangle 31">
            <a:extLst>
              <a:ext uri="{FF2B5EF4-FFF2-40B4-BE49-F238E27FC236}">
                <a16:creationId xmlns:a16="http://schemas.microsoft.com/office/drawing/2014/main" id="{957AB3FE-6ED6-4F9C-8520-D07F492ADA86}"/>
              </a:ext>
            </a:extLst>
          </p:cNvPr>
          <p:cNvSpPr/>
          <p:nvPr/>
        </p:nvSpPr>
        <p:spPr>
          <a:xfrm>
            <a:off x="4587045" y="1649527"/>
            <a:ext cx="553926" cy="272186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FC2</a:t>
            </a:r>
          </a:p>
        </p:txBody>
      </p:sp>
      <p:sp>
        <p:nvSpPr>
          <p:cNvPr id="37" name="Rectangle 36">
            <a:extLst>
              <a:ext uri="{FF2B5EF4-FFF2-40B4-BE49-F238E27FC236}">
                <a16:creationId xmlns:a16="http://schemas.microsoft.com/office/drawing/2014/main" id="{1E6F289F-1F43-421E-B6A2-9F9013E5C2EA}"/>
              </a:ext>
            </a:extLst>
          </p:cNvPr>
          <p:cNvSpPr/>
          <p:nvPr/>
        </p:nvSpPr>
        <p:spPr>
          <a:xfrm>
            <a:off x="5630964" y="2632851"/>
            <a:ext cx="553926" cy="123117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FC3</a:t>
            </a:r>
          </a:p>
        </p:txBody>
      </p:sp>
      <p:sp>
        <p:nvSpPr>
          <p:cNvPr id="40" name="Rectangle 39">
            <a:extLst>
              <a:ext uri="{FF2B5EF4-FFF2-40B4-BE49-F238E27FC236}">
                <a16:creationId xmlns:a16="http://schemas.microsoft.com/office/drawing/2014/main" id="{0BCC05D1-84F9-407C-BFE7-91A74EAF79A1}"/>
              </a:ext>
            </a:extLst>
          </p:cNvPr>
          <p:cNvSpPr/>
          <p:nvPr/>
        </p:nvSpPr>
        <p:spPr>
          <a:xfrm>
            <a:off x="2226240" y="2632851"/>
            <a:ext cx="816307" cy="1261069"/>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Conv</a:t>
            </a:r>
          </a:p>
          <a:p>
            <a:pPr algn="ctr"/>
            <a:r>
              <a:rPr lang="en-US" dirty="0"/>
              <a:t>(1x2)</a:t>
            </a:r>
          </a:p>
        </p:txBody>
      </p:sp>
      <p:sp>
        <p:nvSpPr>
          <p:cNvPr id="11" name="Arrow: Right 10">
            <a:extLst>
              <a:ext uri="{FF2B5EF4-FFF2-40B4-BE49-F238E27FC236}">
                <a16:creationId xmlns:a16="http://schemas.microsoft.com/office/drawing/2014/main" id="{035114DB-404E-4CCB-8F00-992A9FF5CFEE}"/>
              </a:ext>
            </a:extLst>
          </p:cNvPr>
          <p:cNvSpPr/>
          <p:nvPr/>
        </p:nvSpPr>
        <p:spPr>
          <a:xfrm>
            <a:off x="3042547" y="3215090"/>
            <a:ext cx="450565" cy="442510"/>
          </a:xfrm>
          <a:prstGeom prst="rightArrow">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Arrow: Right 57">
            <a:extLst>
              <a:ext uri="{FF2B5EF4-FFF2-40B4-BE49-F238E27FC236}">
                <a16:creationId xmlns:a16="http://schemas.microsoft.com/office/drawing/2014/main" id="{1DADAE32-ACBB-46EE-93B8-1B8579EAEBC3}"/>
              </a:ext>
            </a:extLst>
          </p:cNvPr>
          <p:cNvSpPr/>
          <p:nvPr/>
        </p:nvSpPr>
        <p:spPr>
          <a:xfrm>
            <a:off x="4062400" y="3206318"/>
            <a:ext cx="475297"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Arrow: Right 58">
            <a:extLst>
              <a:ext uri="{FF2B5EF4-FFF2-40B4-BE49-F238E27FC236}">
                <a16:creationId xmlns:a16="http://schemas.microsoft.com/office/drawing/2014/main" id="{58C2674B-D8DC-4314-B0D5-93B4680229FF}"/>
              </a:ext>
            </a:extLst>
          </p:cNvPr>
          <p:cNvSpPr/>
          <p:nvPr/>
        </p:nvSpPr>
        <p:spPr>
          <a:xfrm>
            <a:off x="5162383" y="3247570"/>
            <a:ext cx="455344"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Arrow: Right 108">
            <a:extLst>
              <a:ext uri="{FF2B5EF4-FFF2-40B4-BE49-F238E27FC236}">
                <a16:creationId xmlns:a16="http://schemas.microsoft.com/office/drawing/2014/main" id="{FA9A8FBF-1535-443E-9FEB-DE2243370020}"/>
              </a:ext>
            </a:extLst>
          </p:cNvPr>
          <p:cNvSpPr/>
          <p:nvPr/>
        </p:nvSpPr>
        <p:spPr>
          <a:xfrm>
            <a:off x="1506235" y="3247572"/>
            <a:ext cx="720004"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3DBDB887-0C34-438A-946B-2CE4ACF252D3}"/>
              </a:ext>
            </a:extLst>
          </p:cNvPr>
          <p:cNvSpPr/>
          <p:nvPr/>
        </p:nvSpPr>
        <p:spPr>
          <a:xfrm>
            <a:off x="6507421" y="633328"/>
            <a:ext cx="3695338" cy="4117832"/>
          </a:xfrm>
          <a:prstGeom prst="round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269F6BB2-62A6-40B5-91C0-0595F1DBF95B}"/>
              </a:ext>
            </a:extLst>
          </p:cNvPr>
          <p:cNvSpPr/>
          <p:nvPr/>
        </p:nvSpPr>
        <p:spPr>
          <a:xfrm>
            <a:off x="9016992" y="850504"/>
            <a:ext cx="553926" cy="3732415"/>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FC6</a:t>
            </a:r>
          </a:p>
        </p:txBody>
      </p:sp>
      <p:sp>
        <p:nvSpPr>
          <p:cNvPr id="60" name="Rectangle 59">
            <a:extLst>
              <a:ext uri="{FF2B5EF4-FFF2-40B4-BE49-F238E27FC236}">
                <a16:creationId xmlns:a16="http://schemas.microsoft.com/office/drawing/2014/main" id="{FC8148B5-37D6-4736-A720-17C418A7B976}"/>
              </a:ext>
            </a:extLst>
          </p:cNvPr>
          <p:cNvSpPr/>
          <p:nvPr/>
        </p:nvSpPr>
        <p:spPr>
          <a:xfrm>
            <a:off x="7952389" y="1626274"/>
            <a:ext cx="553926" cy="2721862"/>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FC5</a:t>
            </a:r>
          </a:p>
        </p:txBody>
      </p:sp>
      <p:sp>
        <p:nvSpPr>
          <p:cNvPr id="62" name="Rectangle 61">
            <a:extLst>
              <a:ext uri="{FF2B5EF4-FFF2-40B4-BE49-F238E27FC236}">
                <a16:creationId xmlns:a16="http://schemas.microsoft.com/office/drawing/2014/main" id="{2A27010C-1CB5-4376-95FE-4335FF368DFD}"/>
              </a:ext>
            </a:extLst>
          </p:cNvPr>
          <p:cNvSpPr/>
          <p:nvPr/>
        </p:nvSpPr>
        <p:spPr>
          <a:xfrm>
            <a:off x="6886969" y="2629628"/>
            <a:ext cx="553926" cy="1231173"/>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FC4</a:t>
            </a:r>
          </a:p>
        </p:txBody>
      </p:sp>
      <p:sp>
        <p:nvSpPr>
          <p:cNvPr id="65" name="Arrow: Right 64">
            <a:extLst>
              <a:ext uri="{FF2B5EF4-FFF2-40B4-BE49-F238E27FC236}">
                <a16:creationId xmlns:a16="http://schemas.microsoft.com/office/drawing/2014/main" id="{94D24CD5-7E51-41E3-A9D2-384BCAAC1EF6}"/>
              </a:ext>
            </a:extLst>
          </p:cNvPr>
          <p:cNvSpPr/>
          <p:nvPr/>
        </p:nvSpPr>
        <p:spPr>
          <a:xfrm>
            <a:off x="7486462" y="3215090"/>
            <a:ext cx="450565" cy="442510"/>
          </a:xfrm>
          <a:prstGeom prst="rightArrow">
            <a:avLst/>
          </a:prstGeom>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Arrow: Right 65">
            <a:extLst>
              <a:ext uri="{FF2B5EF4-FFF2-40B4-BE49-F238E27FC236}">
                <a16:creationId xmlns:a16="http://schemas.microsoft.com/office/drawing/2014/main" id="{809CCB91-D3B3-4B26-9B11-FFBBBCC14DBD}"/>
              </a:ext>
            </a:extLst>
          </p:cNvPr>
          <p:cNvSpPr/>
          <p:nvPr/>
        </p:nvSpPr>
        <p:spPr>
          <a:xfrm>
            <a:off x="8506315" y="3206318"/>
            <a:ext cx="475297"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row: Right 66">
            <a:extLst>
              <a:ext uri="{FF2B5EF4-FFF2-40B4-BE49-F238E27FC236}">
                <a16:creationId xmlns:a16="http://schemas.microsoft.com/office/drawing/2014/main" id="{FD0FD8E3-7B0D-47EA-8A10-EE7DCBA83B28}"/>
              </a:ext>
            </a:extLst>
          </p:cNvPr>
          <p:cNvSpPr/>
          <p:nvPr/>
        </p:nvSpPr>
        <p:spPr>
          <a:xfrm>
            <a:off x="9606297" y="3247570"/>
            <a:ext cx="918813"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225EED4-6365-47C6-B91C-86BBEB400BD1}"/>
              </a:ext>
            </a:extLst>
          </p:cNvPr>
          <p:cNvSpPr txBox="1"/>
          <p:nvPr/>
        </p:nvSpPr>
        <p:spPr>
          <a:xfrm>
            <a:off x="3493112" y="233637"/>
            <a:ext cx="1041952" cy="369332"/>
          </a:xfrm>
          <a:prstGeom prst="rect">
            <a:avLst/>
          </a:prstGeom>
          <a:noFill/>
        </p:spPr>
        <p:txBody>
          <a:bodyPr wrap="none" rtlCol="0">
            <a:spAutoFit/>
          </a:bodyPr>
          <a:lstStyle/>
          <a:p>
            <a:r>
              <a:rPr lang="en-US" dirty="0"/>
              <a:t>Encoding</a:t>
            </a:r>
          </a:p>
        </p:txBody>
      </p:sp>
      <p:sp>
        <p:nvSpPr>
          <p:cNvPr id="68" name="TextBox 67">
            <a:extLst>
              <a:ext uri="{FF2B5EF4-FFF2-40B4-BE49-F238E27FC236}">
                <a16:creationId xmlns:a16="http://schemas.microsoft.com/office/drawing/2014/main" id="{9CA71C2D-AEE9-403B-870E-91416852C8E7}"/>
              </a:ext>
            </a:extLst>
          </p:cNvPr>
          <p:cNvSpPr txBox="1"/>
          <p:nvPr/>
        </p:nvSpPr>
        <p:spPr>
          <a:xfrm>
            <a:off x="7822091" y="252810"/>
            <a:ext cx="1065997" cy="369332"/>
          </a:xfrm>
          <a:prstGeom prst="rect">
            <a:avLst/>
          </a:prstGeom>
          <a:noFill/>
        </p:spPr>
        <p:txBody>
          <a:bodyPr wrap="none" rtlCol="0">
            <a:spAutoFit/>
          </a:bodyPr>
          <a:lstStyle/>
          <a:p>
            <a:r>
              <a:rPr lang="en-US" dirty="0"/>
              <a:t>Decoding</a:t>
            </a:r>
          </a:p>
        </p:txBody>
      </p:sp>
      <p:sp>
        <p:nvSpPr>
          <p:cNvPr id="70" name="Rectangle 69">
            <a:extLst>
              <a:ext uri="{FF2B5EF4-FFF2-40B4-BE49-F238E27FC236}">
                <a16:creationId xmlns:a16="http://schemas.microsoft.com/office/drawing/2014/main" id="{3462287B-286E-4E8E-A87D-922599A2354F}"/>
              </a:ext>
            </a:extLst>
          </p:cNvPr>
          <p:cNvSpPr/>
          <p:nvPr/>
        </p:nvSpPr>
        <p:spPr>
          <a:xfrm rot="16200000">
            <a:off x="9346568" y="2804818"/>
            <a:ext cx="2800214" cy="443126"/>
          </a:xfrm>
          <a:prstGeom prst="rect">
            <a:avLst/>
          </a:prstGeom>
          <a:solidFill>
            <a:schemeClr val="accent6">
              <a:lumMod val="60000"/>
              <a:lumOff val="40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Reconstructed  </a:t>
            </a:r>
            <a:r>
              <a:rPr lang="en-US" sz="2000" dirty="0" err="1"/>
              <a:t>RNAseq</a:t>
            </a:r>
            <a:endParaRPr lang="en-US" sz="2000" dirty="0"/>
          </a:p>
        </p:txBody>
      </p:sp>
      <p:sp>
        <p:nvSpPr>
          <p:cNvPr id="72" name="Rectangle 71">
            <a:extLst>
              <a:ext uri="{FF2B5EF4-FFF2-40B4-BE49-F238E27FC236}">
                <a16:creationId xmlns:a16="http://schemas.microsoft.com/office/drawing/2014/main" id="{88F522DF-5E6A-4FC1-A4FD-EE08E3AA5E09}"/>
              </a:ext>
            </a:extLst>
          </p:cNvPr>
          <p:cNvSpPr/>
          <p:nvPr/>
        </p:nvSpPr>
        <p:spPr>
          <a:xfrm rot="16200000">
            <a:off x="9785153" y="2804819"/>
            <a:ext cx="2800214" cy="443126"/>
          </a:xfrm>
          <a:prstGeom prst="rect">
            <a:avLst/>
          </a:prstGeom>
          <a:solidFill>
            <a:srgbClr val="FF05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Reconstructed  Targets</a:t>
            </a:r>
          </a:p>
        </p:txBody>
      </p:sp>
      <p:sp>
        <p:nvSpPr>
          <p:cNvPr id="74" name="Rectangle 73">
            <a:extLst>
              <a:ext uri="{FF2B5EF4-FFF2-40B4-BE49-F238E27FC236}">
                <a16:creationId xmlns:a16="http://schemas.microsoft.com/office/drawing/2014/main" id="{71D154CA-C0AC-47BC-8AE5-B90E89BFD9BF}"/>
              </a:ext>
            </a:extLst>
          </p:cNvPr>
          <p:cNvSpPr/>
          <p:nvPr/>
        </p:nvSpPr>
        <p:spPr>
          <a:xfrm>
            <a:off x="4239123" y="5335716"/>
            <a:ext cx="2800216" cy="443126"/>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t>RNAseq</a:t>
            </a:r>
            <a:endParaRPr lang="en-US" sz="2400" dirty="0"/>
          </a:p>
        </p:txBody>
      </p:sp>
      <p:sp>
        <p:nvSpPr>
          <p:cNvPr id="78" name="Rectangle 77">
            <a:extLst>
              <a:ext uri="{FF2B5EF4-FFF2-40B4-BE49-F238E27FC236}">
                <a16:creationId xmlns:a16="http://schemas.microsoft.com/office/drawing/2014/main" id="{E7DF99F3-3E9C-49F9-BB20-119DA7C89BAE}"/>
              </a:ext>
            </a:extLst>
          </p:cNvPr>
          <p:cNvSpPr/>
          <p:nvPr/>
        </p:nvSpPr>
        <p:spPr>
          <a:xfrm>
            <a:off x="7634071" y="5335716"/>
            <a:ext cx="2800214" cy="443126"/>
          </a:xfrm>
          <a:prstGeom prst="rect">
            <a:avLst/>
          </a:prstGeom>
          <a:solidFill>
            <a:schemeClr val="accent6">
              <a:lumMod val="60000"/>
              <a:lumOff val="40000"/>
            </a:schemeClr>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Reconstructed  </a:t>
            </a:r>
            <a:r>
              <a:rPr lang="en-US" sz="2000" dirty="0" err="1"/>
              <a:t>RNAseq</a:t>
            </a:r>
            <a:endParaRPr lang="en-US" sz="2000" dirty="0"/>
          </a:p>
        </p:txBody>
      </p:sp>
      <p:sp>
        <p:nvSpPr>
          <p:cNvPr id="79" name="Rectangle 78">
            <a:extLst>
              <a:ext uri="{FF2B5EF4-FFF2-40B4-BE49-F238E27FC236}">
                <a16:creationId xmlns:a16="http://schemas.microsoft.com/office/drawing/2014/main" id="{5F7F5A32-6C4B-4CEE-9207-461C84E7AC02}"/>
              </a:ext>
            </a:extLst>
          </p:cNvPr>
          <p:cNvSpPr/>
          <p:nvPr/>
        </p:nvSpPr>
        <p:spPr>
          <a:xfrm>
            <a:off x="4215569" y="6124764"/>
            <a:ext cx="2800214" cy="44312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Targets</a:t>
            </a:r>
            <a:endParaRPr lang="en-US" dirty="0"/>
          </a:p>
        </p:txBody>
      </p:sp>
      <p:sp>
        <p:nvSpPr>
          <p:cNvPr id="81" name="Rectangle 80">
            <a:extLst>
              <a:ext uri="{FF2B5EF4-FFF2-40B4-BE49-F238E27FC236}">
                <a16:creationId xmlns:a16="http://schemas.microsoft.com/office/drawing/2014/main" id="{EE30DCE8-EC15-47E4-9901-F10EEB7A9389}"/>
              </a:ext>
            </a:extLst>
          </p:cNvPr>
          <p:cNvSpPr/>
          <p:nvPr/>
        </p:nvSpPr>
        <p:spPr>
          <a:xfrm>
            <a:off x="7634071" y="6124764"/>
            <a:ext cx="2800214" cy="443126"/>
          </a:xfrm>
          <a:prstGeom prst="rect">
            <a:avLst/>
          </a:prstGeom>
          <a:solidFill>
            <a:srgbClr val="FF05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Reconstructed  Targets</a:t>
            </a:r>
          </a:p>
        </p:txBody>
      </p:sp>
      <p:cxnSp>
        <p:nvCxnSpPr>
          <p:cNvPr id="5" name="Straight Connector 4">
            <a:extLst>
              <a:ext uri="{FF2B5EF4-FFF2-40B4-BE49-F238E27FC236}">
                <a16:creationId xmlns:a16="http://schemas.microsoft.com/office/drawing/2014/main" id="{B15BFB3B-F50F-46DF-A285-210591852520}"/>
              </a:ext>
            </a:extLst>
          </p:cNvPr>
          <p:cNvCxnSpPr/>
          <p:nvPr/>
        </p:nvCxnSpPr>
        <p:spPr>
          <a:xfrm>
            <a:off x="7267011" y="5557279"/>
            <a:ext cx="16543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0A4754B4-C46E-42F4-8269-3824C0D574FB}"/>
              </a:ext>
            </a:extLst>
          </p:cNvPr>
          <p:cNvCxnSpPr/>
          <p:nvPr/>
        </p:nvCxnSpPr>
        <p:spPr>
          <a:xfrm>
            <a:off x="7267010" y="6341192"/>
            <a:ext cx="165431"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Double Bracket 5">
            <a:extLst>
              <a:ext uri="{FF2B5EF4-FFF2-40B4-BE49-F238E27FC236}">
                <a16:creationId xmlns:a16="http://schemas.microsoft.com/office/drawing/2014/main" id="{D09F6C40-974F-44A1-9101-A8CCF77245F5}"/>
              </a:ext>
            </a:extLst>
          </p:cNvPr>
          <p:cNvSpPr/>
          <p:nvPr/>
        </p:nvSpPr>
        <p:spPr>
          <a:xfrm>
            <a:off x="4025686" y="5331237"/>
            <a:ext cx="6605210" cy="452047"/>
          </a:xfrm>
          <a:prstGeom prst="bracketPair">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6" name="Double Bracket 85">
            <a:extLst>
              <a:ext uri="{FF2B5EF4-FFF2-40B4-BE49-F238E27FC236}">
                <a16:creationId xmlns:a16="http://schemas.microsoft.com/office/drawing/2014/main" id="{B0B9E1B9-E50E-4621-B090-BB0BD976E56E}"/>
              </a:ext>
            </a:extLst>
          </p:cNvPr>
          <p:cNvSpPr/>
          <p:nvPr/>
        </p:nvSpPr>
        <p:spPr>
          <a:xfrm>
            <a:off x="4025686" y="6124764"/>
            <a:ext cx="6605210" cy="452047"/>
          </a:xfrm>
          <a:prstGeom prst="bracketPair">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9C6CBFFC-F64A-4536-8807-28E40A923923}"/>
              </a:ext>
            </a:extLst>
          </p:cNvPr>
          <p:cNvSpPr txBox="1"/>
          <p:nvPr/>
        </p:nvSpPr>
        <p:spPr>
          <a:xfrm>
            <a:off x="10601554" y="5134731"/>
            <a:ext cx="301686" cy="369332"/>
          </a:xfrm>
          <a:prstGeom prst="rect">
            <a:avLst/>
          </a:prstGeom>
          <a:noFill/>
        </p:spPr>
        <p:txBody>
          <a:bodyPr wrap="none" rtlCol="0">
            <a:spAutoFit/>
          </a:bodyPr>
          <a:lstStyle/>
          <a:p>
            <a:r>
              <a:rPr lang="en-US" dirty="0"/>
              <a:t>2</a:t>
            </a:r>
          </a:p>
        </p:txBody>
      </p:sp>
      <p:sp>
        <p:nvSpPr>
          <p:cNvPr id="87" name="TextBox 86">
            <a:extLst>
              <a:ext uri="{FF2B5EF4-FFF2-40B4-BE49-F238E27FC236}">
                <a16:creationId xmlns:a16="http://schemas.microsoft.com/office/drawing/2014/main" id="{93A11272-2EBC-4A48-B30C-EDEED447254A}"/>
              </a:ext>
            </a:extLst>
          </p:cNvPr>
          <p:cNvSpPr txBox="1"/>
          <p:nvPr/>
        </p:nvSpPr>
        <p:spPr>
          <a:xfrm>
            <a:off x="10601554" y="5940098"/>
            <a:ext cx="301686" cy="369332"/>
          </a:xfrm>
          <a:prstGeom prst="rect">
            <a:avLst/>
          </a:prstGeom>
          <a:noFill/>
        </p:spPr>
        <p:txBody>
          <a:bodyPr wrap="none" rtlCol="0">
            <a:spAutoFit/>
          </a:bodyPr>
          <a:lstStyle/>
          <a:p>
            <a:r>
              <a:rPr lang="en-US" dirty="0"/>
              <a:t>2</a:t>
            </a:r>
          </a:p>
        </p:txBody>
      </p:sp>
      <p:sp>
        <p:nvSpPr>
          <p:cNvPr id="9" name="TextBox 8">
            <a:extLst>
              <a:ext uri="{FF2B5EF4-FFF2-40B4-BE49-F238E27FC236}">
                <a16:creationId xmlns:a16="http://schemas.microsoft.com/office/drawing/2014/main" id="{F72160CF-7E95-41A9-A50A-DB6791F5FFCE}"/>
              </a:ext>
            </a:extLst>
          </p:cNvPr>
          <p:cNvSpPr txBox="1"/>
          <p:nvPr/>
        </p:nvSpPr>
        <p:spPr>
          <a:xfrm>
            <a:off x="2952956" y="6191498"/>
            <a:ext cx="1087157" cy="369332"/>
          </a:xfrm>
          <a:prstGeom prst="rect">
            <a:avLst/>
          </a:prstGeom>
          <a:noFill/>
        </p:spPr>
        <p:txBody>
          <a:bodyPr wrap="none" rtlCol="0">
            <a:spAutoFit/>
          </a:bodyPr>
          <a:lstStyle/>
          <a:p>
            <a:r>
              <a:rPr lang="en-US" b="1" dirty="0"/>
              <a:t>Gamma</a:t>
            </a:r>
            <a:r>
              <a:rPr lang="en-US" dirty="0"/>
              <a:t> x</a:t>
            </a:r>
          </a:p>
        </p:txBody>
      </p:sp>
      <p:sp>
        <p:nvSpPr>
          <p:cNvPr id="89" name="Double Bracket 88">
            <a:extLst>
              <a:ext uri="{FF2B5EF4-FFF2-40B4-BE49-F238E27FC236}">
                <a16:creationId xmlns:a16="http://schemas.microsoft.com/office/drawing/2014/main" id="{5EA26DE5-EEAE-461D-9F4A-F9DCBC747969}"/>
              </a:ext>
            </a:extLst>
          </p:cNvPr>
          <p:cNvSpPr/>
          <p:nvPr/>
        </p:nvSpPr>
        <p:spPr>
          <a:xfrm>
            <a:off x="2902315" y="5112881"/>
            <a:ext cx="8206982" cy="1610883"/>
          </a:xfrm>
          <a:prstGeom prst="bracketPair">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 name="TextBox 11">
            <a:extLst>
              <a:ext uri="{FF2B5EF4-FFF2-40B4-BE49-F238E27FC236}">
                <a16:creationId xmlns:a16="http://schemas.microsoft.com/office/drawing/2014/main" id="{F42BE8CA-3B0D-4531-8379-F4DC78D8B9D5}"/>
              </a:ext>
            </a:extLst>
          </p:cNvPr>
          <p:cNvSpPr txBox="1"/>
          <p:nvPr/>
        </p:nvSpPr>
        <p:spPr>
          <a:xfrm>
            <a:off x="710422" y="5527630"/>
            <a:ext cx="2244525" cy="646331"/>
          </a:xfrm>
          <a:prstGeom prst="rect">
            <a:avLst/>
          </a:prstGeom>
          <a:noFill/>
        </p:spPr>
        <p:txBody>
          <a:bodyPr wrap="none" rtlCol="0">
            <a:spAutoFit/>
          </a:bodyPr>
          <a:lstStyle/>
          <a:p>
            <a:r>
              <a:rPr lang="en-US" sz="3600" dirty="0"/>
              <a:t>Loss = Sum</a:t>
            </a:r>
          </a:p>
        </p:txBody>
      </p:sp>
      <p:sp>
        <p:nvSpPr>
          <p:cNvPr id="38" name="Arrow: Right 37">
            <a:extLst>
              <a:ext uri="{FF2B5EF4-FFF2-40B4-BE49-F238E27FC236}">
                <a16:creationId xmlns:a16="http://schemas.microsoft.com/office/drawing/2014/main" id="{FDDFDB2A-7328-432A-8F06-45CB77B5A446}"/>
              </a:ext>
            </a:extLst>
          </p:cNvPr>
          <p:cNvSpPr/>
          <p:nvPr/>
        </p:nvSpPr>
        <p:spPr>
          <a:xfrm>
            <a:off x="6318648" y="3217748"/>
            <a:ext cx="455344" cy="4425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23167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1925</TotalTime>
  <Words>2045</Words>
  <Application>Microsoft Office PowerPoint</Application>
  <PresentationFormat>Widescreen</PresentationFormat>
  <Paragraphs>349</Paragraphs>
  <Slides>23</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Bahnschrift Light</vt:lpstr>
      <vt:lpstr>Calibri</vt:lpstr>
      <vt:lpstr>Calibri Light</vt:lpstr>
      <vt:lpstr>Times New Roman</vt:lpstr>
      <vt:lpstr>Office Theme</vt:lpstr>
      <vt:lpstr>Predicting Drug Response in Cancer Patients by Integrating Heterogenous Datatypes in a DNN </vt:lpstr>
      <vt:lpstr>PowerPoint Presentation</vt:lpstr>
      <vt:lpstr>Response Datatype: Pooled Gene Dependency</vt:lpstr>
      <vt:lpstr>Profiling Relative Inhibition Simultaneously in Mixtures (PRISM)</vt:lpstr>
      <vt:lpstr>Data Availability</vt:lpstr>
      <vt:lpstr>Variable Selection: AML Pathway Genes  </vt:lpstr>
      <vt:lpstr>Variable Selection: Associated AML Genes</vt:lpstr>
      <vt:lpstr>PowerPoint Presentation</vt:lpstr>
      <vt:lpstr>PowerPoint Presentation</vt:lpstr>
      <vt:lpstr>Baseline: BeatAML data only [532 genes] </vt:lpstr>
      <vt:lpstr>Pretraining Loss; Autoencoder performance </vt:lpstr>
      <vt:lpstr>Performance All Data</vt:lpstr>
      <vt:lpstr>Performance: All Data</vt:lpstr>
      <vt:lpstr>Discussion</vt:lpstr>
      <vt:lpstr>Questions</vt:lpstr>
      <vt:lpstr>PowerPoint Presentation</vt:lpstr>
      <vt:lpstr>Extensions / Still-in-progress</vt:lpstr>
      <vt:lpstr>Graph Embedding </vt:lpstr>
      <vt:lpstr>Graph Embedding</vt:lpstr>
      <vt:lpstr>Dataset  Agreement</vt:lpstr>
      <vt:lpstr>PowerPoint Presentation</vt:lpstr>
      <vt:lpstr>Dataset Subsets</vt:lpstr>
      <vt:lpstr>Variable Selection: Associated AML Genes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Drug Response in Cancer Patients by Integrating Heterogenous Datatypes in a DNN</dc:title>
  <dc:creator>Nathaniel Evans</dc:creator>
  <cp:lastModifiedBy>Nathaniel Evans</cp:lastModifiedBy>
  <cp:revision>47</cp:revision>
  <dcterms:created xsi:type="dcterms:W3CDTF">2019-12-04T08:23:59Z</dcterms:created>
  <dcterms:modified xsi:type="dcterms:W3CDTF">2019-12-11T21:34:43Z</dcterms:modified>
</cp:coreProperties>
</file>

<file path=docProps/thumbnail.jpeg>
</file>